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0" r:id="rId1"/>
  </p:sldMasterIdLst>
  <p:notesMasterIdLst>
    <p:notesMasterId r:id="rId19"/>
  </p:notesMasterIdLst>
  <p:sldIdLst>
    <p:sldId id="328" r:id="rId2"/>
    <p:sldId id="265" r:id="rId3"/>
    <p:sldId id="329" r:id="rId4"/>
    <p:sldId id="276" r:id="rId5"/>
    <p:sldId id="277" r:id="rId6"/>
    <p:sldId id="289" r:id="rId7"/>
    <p:sldId id="318" r:id="rId8"/>
    <p:sldId id="319" r:id="rId9"/>
    <p:sldId id="320" r:id="rId10"/>
    <p:sldId id="281" r:id="rId11"/>
    <p:sldId id="322" r:id="rId12"/>
    <p:sldId id="323" r:id="rId13"/>
    <p:sldId id="324" r:id="rId14"/>
    <p:sldId id="325" r:id="rId15"/>
    <p:sldId id="326" r:id="rId16"/>
    <p:sldId id="327" r:id="rId17"/>
    <p:sldId id="32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3E96B42-03D5-4B7D-985F-001CC74703F8}">
          <p14:sldIdLst>
            <p14:sldId id="328"/>
            <p14:sldId id="265"/>
            <p14:sldId id="329"/>
            <p14:sldId id="276"/>
            <p14:sldId id="277"/>
            <p14:sldId id="289"/>
            <p14:sldId id="318"/>
            <p14:sldId id="319"/>
            <p14:sldId id="320"/>
            <p14:sldId id="281"/>
            <p14:sldId id="322"/>
            <p14:sldId id="323"/>
            <p14:sldId id="324"/>
            <p14:sldId id="325"/>
            <p14:sldId id="326"/>
            <p14:sldId id="327"/>
            <p14:sldId id="321"/>
          </p14:sldIdLst>
        </p14:section>
        <p14:section name="Раздел без заголовка" id="{873FC621-3827-435F-863F-5A1A06B34C25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C868F-BFB0-451A-8999-4040CE890A98}" type="datetimeFigureOut">
              <a:rPr lang="ru-RU" smtClean="0"/>
              <a:pPr/>
              <a:t>06.10.2023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0E72C2-8C3A-4E91-8E3B-243FDC2D81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865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0C228-55F8-4B99-A5A0-813D47030335}" type="datetimeFigureOut">
              <a:rPr lang="ru-RU" smtClean="0"/>
              <a:pPr/>
              <a:t>06.10.2023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53508-FD02-48F7-859C-734A2F302B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993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0C228-55F8-4B99-A5A0-813D47030335}" type="datetimeFigureOut">
              <a:rPr lang="ru-RU" smtClean="0"/>
              <a:pPr/>
              <a:t>06.10.2023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53508-FD02-48F7-859C-734A2F302B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97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0C228-55F8-4B99-A5A0-813D47030335}" type="datetimeFigureOut">
              <a:rPr lang="ru-RU" smtClean="0"/>
              <a:pPr/>
              <a:t>06.10.2023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53508-FD02-48F7-859C-734A2F302B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64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0C228-55F8-4B99-A5A0-813D47030335}" type="datetimeFigureOut">
              <a:rPr lang="ru-RU" smtClean="0"/>
              <a:pPr/>
              <a:t>06.10.2023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53508-FD02-48F7-859C-734A2F302B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135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0C228-55F8-4B99-A5A0-813D47030335}" type="datetimeFigureOut">
              <a:rPr lang="ru-RU" smtClean="0"/>
              <a:pPr/>
              <a:t>06.10.2023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53508-FD02-48F7-859C-734A2F302B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281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0C228-55F8-4B99-A5A0-813D47030335}" type="datetimeFigureOut">
              <a:rPr lang="ru-RU" smtClean="0"/>
              <a:pPr/>
              <a:t>06.10.2023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53508-FD02-48F7-859C-734A2F302B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376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0C228-55F8-4B99-A5A0-813D47030335}" type="datetimeFigureOut">
              <a:rPr lang="ru-RU" smtClean="0"/>
              <a:pPr/>
              <a:t>06.10.2023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53508-FD02-48F7-859C-734A2F302B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037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0C228-55F8-4B99-A5A0-813D47030335}" type="datetimeFigureOut">
              <a:rPr lang="ru-RU" smtClean="0"/>
              <a:pPr/>
              <a:t>06.10.2023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53508-FD02-48F7-859C-734A2F302B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060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0C228-55F8-4B99-A5A0-813D47030335}" type="datetimeFigureOut">
              <a:rPr lang="ru-RU" smtClean="0"/>
              <a:pPr/>
              <a:t>06.10.2023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53508-FD02-48F7-859C-734A2F302B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23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0C228-55F8-4B99-A5A0-813D47030335}" type="datetimeFigureOut">
              <a:rPr lang="ru-RU" smtClean="0"/>
              <a:pPr/>
              <a:t>06.10.2023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53508-FD02-48F7-859C-734A2F302B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391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0C228-55F8-4B99-A5A0-813D47030335}" type="datetimeFigureOut">
              <a:rPr lang="ru-RU" smtClean="0"/>
              <a:pPr/>
              <a:t>06.10.2023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53508-FD02-48F7-859C-734A2F302B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347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0C228-55F8-4B99-A5A0-813D47030335}" type="datetimeFigureOut">
              <a:rPr lang="ru-RU" smtClean="0"/>
              <a:pPr/>
              <a:t>06.10.2023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53508-FD02-48F7-859C-734A2F302B5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0457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0C228-55F8-4B99-A5A0-813D47030335}" type="datetimeFigureOut">
              <a:rPr lang="ru-RU" smtClean="0"/>
              <a:pPr/>
              <a:t>06.10.2023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53508-FD02-48F7-859C-734A2F302B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386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0C228-55F8-4B99-A5A0-813D47030335}" type="datetimeFigureOut">
              <a:rPr lang="ru-RU" smtClean="0"/>
              <a:pPr/>
              <a:t>06.10.2023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53508-FD02-48F7-859C-734A2F302B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049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0C228-55F8-4B99-A5A0-813D47030335}" type="datetimeFigureOut">
              <a:rPr lang="ru-RU" smtClean="0"/>
              <a:pPr/>
              <a:t>06.10.2023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53508-FD02-48F7-859C-734A2F302B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8558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0C228-55F8-4B99-A5A0-813D47030335}" type="datetimeFigureOut">
              <a:rPr lang="ru-RU" smtClean="0"/>
              <a:pPr/>
              <a:t>06.10.2023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53508-FD02-48F7-859C-734A2F302B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1156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0C228-55F8-4B99-A5A0-813D47030335}" type="datetimeFigureOut">
              <a:rPr lang="ru-RU" smtClean="0"/>
              <a:pPr/>
              <a:t>06.10.2023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53508-FD02-48F7-859C-734A2F302B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162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0C228-55F8-4B99-A5A0-813D47030335}" type="datetimeFigureOut">
              <a:rPr lang="ru-RU" smtClean="0"/>
              <a:pPr/>
              <a:t>06.10.2023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53508-FD02-48F7-859C-734A2F302B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126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5A0C228-55F8-4B99-A5A0-813D47030335}" type="datetimeFigureOut">
              <a:rPr lang="ru-RU" smtClean="0"/>
              <a:pPr/>
              <a:t>06.10.2023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E153508-FD02-48F7-859C-734A2F302B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40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3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49" r:id="rId9"/>
    <p:sldLayoutId id="2147484050" r:id="rId10"/>
    <p:sldLayoutId id="2147484051" r:id="rId11"/>
    <p:sldLayoutId id="2147484052" r:id="rId12"/>
    <p:sldLayoutId id="2147484053" r:id="rId13"/>
    <p:sldLayoutId id="2147484054" r:id="rId14"/>
    <p:sldLayoutId id="2147484055" r:id="rId15"/>
    <p:sldLayoutId id="2147484056" r:id="rId16"/>
    <p:sldLayoutId id="2147484057" r:id="rId17"/>
    <p:sldLayoutId id="2147484058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столбняк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Любимова </a:t>
            </a:r>
            <a:r>
              <a:rPr lang="ru-RU" dirty="0" err="1" smtClean="0"/>
              <a:t>н.ю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smtClean="0"/>
              <a:t>Заведующая </a:t>
            </a:r>
            <a:r>
              <a:rPr lang="ru-RU" dirty="0" smtClean="0"/>
              <a:t>2 терапевтического отделения</a:t>
            </a:r>
          </a:p>
          <a:p>
            <a:r>
              <a:rPr lang="ru-RU" dirty="0" smtClean="0"/>
              <a:t>Клиника</a:t>
            </a:r>
            <a:r>
              <a:rPr lang="ru-RU" dirty="0"/>
              <a:t> </a:t>
            </a:r>
            <a:r>
              <a:rPr lang="ru-RU" dirty="0" smtClean="0"/>
              <a:t>«источник»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6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0CF308-8AF8-4AD7-85DD-81A4B47D8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Столбняк (</a:t>
            </a:r>
            <a:r>
              <a:rPr lang="ru-RU" dirty="0" err="1">
                <a:solidFill>
                  <a:srgbClr val="333333"/>
                </a:solidFill>
              </a:rPr>
              <a:t>tetanus</a:t>
            </a:r>
            <a:r>
              <a:rPr lang="ru-RU" dirty="0">
                <a:solidFill>
                  <a:srgbClr val="333333"/>
                </a:solidFill>
              </a:rPr>
              <a:t>)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AEB8F9-DB91-411C-BF6F-8B2A4D1F8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5" y="1805651"/>
            <a:ext cx="10364452" cy="3985549"/>
          </a:xfrm>
        </p:spPr>
        <p:txBody>
          <a:bodyPr>
            <a:normAutofit fontScale="92500" lnSpcReduction="20000"/>
          </a:bodyPr>
          <a:lstStyle/>
          <a:p>
            <a:r>
              <a:rPr lang="ru-RU" sz="2400" b="0" i="0" dirty="0">
                <a:solidFill>
                  <a:srgbClr val="333333"/>
                </a:solidFill>
                <a:effectLst/>
              </a:rPr>
              <a:t>Острое инфекционное заболевание, обусловленное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0" i="0" dirty="0">
                <a:solidFill>
                  <a:srgbClr val="333333"/>
                </a:solidFill>
                <a:effectLst/>
              </a:rPr>
              <a:t>воздействием на организм экзотоксина столбнячной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0" i="0" dirty="0">
                <a:solidFill>
                  <a:srgbClr val="333333"/>
                </a:solidFill>
                <a:effectLst/>
              </a:rPr>
              <a:t>палочки с преимущественным поражением нервной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0" i="0" dirty="0">
                <a:solidFill>
                  <a:srgbClr val="333333"/>
                </a:solidFill>
                <a:effectLst/>
              </a:rPr>
              <a:t>системы, характеризующееся тоническими и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0" i="0" dirty="0">
                <a:solidFill>
                  <a:srgbClr val="333333"/>
                </a:solidFill>
                <a:effectLst/>
              </a:rPr>
              <a:t>судорожными сокращениями поперечно-полосатых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0" i="0" dirty="0">
                <a:solidFill>
                  <a:srgbClr val="333333"/>
                </a:solidFill>
                <a:effectLst/>
              </a:rPr>
              <a:t>мышц. </a:t>
            </a:r>
            <a:endParaRPr lang="ru-RU" sz="2400" b="0" i="0" dirty="0" smtClean="0">
              <a:solidFill>
                <a:srgbClr val="333333"/>
              </a:solidFill>
              <a:effectLst/>
            </a:endParaRPr>
          </a:p>
          <a:p>
            <a:r>
              <a:rPr lang="ru-RU" sz="2400" dirty="0" smtClean="0"/>
              <a:t>Столбняк характеризуется высокой летальностью, возникает в результате попадания возбудителя из почвы и объектов внешней среды через поврежденные кожные покровы и слизистые оболочки и представляет собой раневую </a:t>
            </a:r>
            <a:r>
              <a:rPr lang="ru-RU" sz="2400" dirty="0" err="1" smtClean="0"/>
              <a:t>токсико-инфекцию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96503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ЭПИДЕМИОЛОГИЯ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3775" y="1782501"/>
            <a:ext cx="10364452" cy="400869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/>
              <a:t>По</a:t>
            </a:r>
            <a:r>
              <a:rPr lang="ru-RU" dirty="0" smtClean="0"/>
              <a:t> </a:t>
            </a:r>
            <a:r>
              <a:rPr lang="ru-RU" b="1" dirty="0" smtClean="0"/>
              <a:t>России</a:t>
            </a:r>
            <a:r>
              <a:rPr lang="ru-RU" dirty="0" smtClean="0"/>
              <a:t> частота новых случаев официальными источниками оценивается на уровне 30-35 в год, летальность – 40-70%, при этом до трех четвертей заболевших составляют </a:t>
            </a:r>
            <a:r>
              <a:rPr lang="ru-RU" dirty="0" smtClean="0"/>
              <a:t>не привитые </a:t>
            </a:r>
            <a:r>
              <a:rPr lang="ru-RU" dirty="0" smtClean="0"/>
              <a:t>пожилые люди.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В </a:t>
            </a:r>
            <a:r>
              <a:rPr lang="ru-RU" dirty="0" smtClean="0"/>
              <a:t>ряде случаев причиной оказывалось запоздалое обращение за помощью при открытых травмах, особенно в сельской </a:t>
            </a:r>
            <a:r>
              <a:rPr lang="ru-RU" dirty="0" smtClean="0"/>
              <a:t>местности.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 smtClean="0"/>
              <a:t>Ежегодное </a:t>
            </a:r>
            <a:r>
              <a:rPr lang="ru-RU" dirty="0" smtClean="0"/>
              <a:t>количество летальных исходов в мире составляет, по оценкам, порядка 60 тысяч.</a:t>
            </a:r>
            <a:endParaRPr lang="ru-RU" dirty="0"/>
          </a:p>
        </p:txBody>
      </p:sp>
      <p:pic>
        <p:nvPicPr>
          <p:cNvPr id="1026" name="Picture 2" descr="Столбняк: опасность реаль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64860" y="4907666"/>
            <a:ext cx="2527139" cy="19503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F9C3DD-EE30-4451-BE3A-FC128F38D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82880"/>
            <a:ext cx="10364451" cy="365760"/>
          </a:xfrm>
        </p:spPr>
        <p:txBody>
          <a:bodyPr>
            <a:normAutofit fontScale="90000"/>
          </a:bodyPr>
          <a:lstStyle/>
          <a:p>
            <a:r>
              <a:rPr lang="ru-RU" dirty="0"/>
              <a:t>этиология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C15F73-5ADE-4CC7-9775-EFF621BBC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31" y="548640"/>
            <a:ext cx="11197883" cy="603855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altLang="ru-RU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Возбудитель столбняка </a:t>
            </a:r>
            <a:r>
              <a:rPr lang="ru-RU" b="1" i="0" dirty="0" err="1">
                <a:solidFill>
                  <a:srgbClr val="333333"/>
                </a:solidFill>
                <a:effectLst/>
              </a:rPr>
              <a:t>Clostridium</a:t>
            </a:r>
            <a:r>
              <a:rPr lang="ru-RU" b="1" i="0" dirty="0">
                <a:solidFill>
                  <a:srgbClr val="333333"/>
                </a:solidFill>
                <a:effectLst/>
              </a:rPr>
              <a:t> </a:t>
            </a:r>
            <a:r>
              <a:rPr lang="ru-RU" b="1" i="0" dirty="0" err="1">
                <a:solidFill>
                  <a:srgbClr val="333333"/>
                </a:solidFill>
                <a:effectLst/>
              </a:rPr>
              <a:t>tetani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—</a:t>
            </a:r>
            <a:r>
              <a:rPr lang="ru-RU" dirty="0" smtClean="0"/>
              <a:t>тонкие, грамположительные, строго анаэробные спорообразующие палочки.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Вегетативные </a:t>
            </a:r>
            <a:r>
              <a:rPr lang="ru-RU" dirty="0" smtClean="0"/>
              <a:t>формы микроорганизма чувствительны к нагреванию и кислороду. Споры </a:t>
            </a:r>
            <a:r>
              <a:rPr lang="ru-RU" i="1" dirty="0" err="1" smtClean="0"/>
              <a:t>C.tetani</a:t>
            </a:r>
            <a:r>
              <a:rPr lang="ru-RU" dirty="0" smtClean="0"/>
              <a:t>,  благодаря устойчивости к различным внешним воздействиям, десятки лет могут не только сохраняться в почве, но и при благоприятных условиях </a:t>
            </a:r>
            <a:r>
              <a:rPr lang="ru-RU" dirty="0" err="1" smtClean="0"/>
              <a:t>вегетировать</a:t>
            </a:r>
            <a:r>
              <a:rPr lang="ru-RU" dirty="0" smtClean="0"/>
              <a:t>, создавая стойкие природные </a:t>
            </a:r>
            <a:r>
              <a:rPr lang="ru-RU" dirty="0" err="1" smtClean="0"/>
              <a:t>эндемичные</a:t>
            </a:r>
            <a:r>
              <a:rPr lang="ru-RU" dirty="0" smtClean="0"/>
              <a:t> очаги заражения. Они выдерживают </a:t>
            </a:r>
            <a:r>
              <a:rPr lang="ru-RU" dirty="0" err="1" smtClean="0"/>
              <a:t>автоклавирование</a:t>
            </a:r>
            <a:r>
              <a:rPr lang="ru-RU" dirty="0" smtClean="0"/>
              <a:t> при 121°C в течение 10-15 минут. Споры также относительно устойчивы к фенолу и другим химическим агентам.</a:t>
            </a:r>
          </a:p>
          <a:p>
            <a:pPr marL="0" indent="0">
              <a:buNone/>
            </a:pPr>
            <a:r>
              <a:rPr lang="ru-RU" altLang="ru-RU" sz="2000" b="1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столбнячный 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экзотоксин </a:t>
            </a:r>
            <a:r>
              <a:rPr lang="ru-RU" altLang="ru-RU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— сильнейший бактериальный яд. разрушается при нагревании, воздействии солнечного света, </a:t>
            </a:r>
            <a:r>
              <a:rPr lang="ru-RU" altLang="ru-RU" sz="20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в щелочной </a:t>
            </a:r>
            <a:r>
              <a:rPr lang="ru-RU" altLang="ru-RU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среды. Не всасывается через слизистую оболочку кишечника, в связи с чем безопасен при проглатывании.</a:t>
            </a:r>
            <a:r>
              <a:rPr lang="ru-RU" b="0" i="0" dirty="0">
                <a:solidFill>
                  <a:srgbClr val="181D21"/>
                </a:solidFill>
                <a:effectLst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ru-RU" b="0" i="0" dirty="0">
                <a:solidFill>
                  <a:srgbClr val="181D21"/>
                </a:solidFill>
                <a:effectLst/>
              </a:rPr>
              <a:t> Состоит из двух фракций: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 err="1">
                <a:solidFill>
                  <a:srgbClr val="181D21"/>
                </a:solidFill>
                <a:effectLst/>
              </a:rPr>
              <a:t>тетаноспазмин</a:t>
            </a:r>
            <a:r>
              <a:rPr lang="ru-RU" b="0" i="0" dirty="0">
                <a:solidFill>
                  <a:srgbClr val="181D21"/>
                </a:solidFill>
                <a:effectLst/>
              </a:rPr>
              <a:t> (нейротоксин) вызывает основной симптомокомплекс болезни — спазмы мышц;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 err="1">
                <a:solidFill>
                  <a:srgbClr val="181D21"/>
                </a:solidFill>
                <a:effectLst/>
              </a:rPr>
              <a:t>тетаногемолизин</a:t>
            </a:r>
            <a:r>
              <a:rPr lang="ru-RU" b="0" i="0" dirty="0">
                <a:solidFill>
                  <a:srgbClr val="181D21"/>
                </a:solidFill>
                <a:effectLst/>
              </a:rPr>
              <a:t> (</a:t>
            </a:r>
            <a:r>
              <a:rPr lang="ru-RU" b="0" i="0" dirty="0" err="1">
                <a:solidFill>
                  <a:srgbClr val="181D21"/>
                </a:solidFill>
                <a:effectLst/>
              </a:rPr>
              <a:t>кардиотоксин</a:t>
            </a:r>
            <a:r>
              <a:rPr lang="ru-RU" b="0" i="0" dirty="0">
                <a:solidFill>
                  <a:srgbClr val="181D21"/>
                </a:solidFill>
                <a:effectLst/>
              </a:rPr>
              <a:t>) растворяет эритроциты, разрушает ткани вокруг раны, вызывает расстройство функции вегетативной нервной системы.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2033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32158E-C5DD-4631-8FA9-2AAD5D545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82603"/>
            <a:ext cx="10364451" cy="591120"/>
          </a:xfrm>
        </p:spPr>
        <p:txBody>
          <a:bodyPr/>
          <a:lstStyle/>
          <a:p>
            <a:r>
              <a:rPr lang="ru-RU" dirty="0"/>
              <a:t>столбняк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0935F2-41CD-4D33-8F36-F2F5C5B93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50" y="1083212"/>
            <a:ext cx="11746523" cy="5387926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3400" dirty="0" smtClean="0">
                <a:solidFill>
                  <a:srgbClr val="333333"/>
                </a:solidFill>
              </a:rPr>
              <a:t>- </a:t>
            </a:r>
            <a:r>
              <a:rPr lang="ru-RU" sz="3400" dirty="0" err="1" smtClean="0"/>
              <a:t>Эпидемиологически</a:t>
            </a:r>
            <a:r>
              <a:rPr lang="ru-RU" sz="3400" dirty="0" smtClean="0"/>
              <a:t> значимый </a:t>
            </a:r>
            <a:r>
              <a:rPr lang="ru-RU" sz="3400" b="1" dirty="0" smtClean="0"/>
              <a:t>природный резервуар и источник </a:t>
            </a:r>
            <a:r>
              <a:rPr lang="ru-RU" sz="3400" dirty="0"/>
              <a:t>-</a:t>
            </a:r>
            <a:r>
              <a:rPr lang="ru-RU" sz="3400" dirty="0" smtClean="0"/>
              <a:t> </a:t>
            </a:r>
            <a:r>
              <a:rPr lang="ru-RU" sz="3400" dirty="0" smtClean="0"/>
              <a:t>почва, особенно загрязненная фекалиями человека и животных.</a:t>
            </a:r>
          </a:p>
          <a:p>
            <a:r>
              <a:rPr lang="ru-RU" sz="3400" dirty="0" smtClean="0"/>
              <a:t> Возбудитель столбняка не передается от человека к человеку.</a:t>
            </a:r>
            <a:endParaRPr lang="ru-RU" sz="3400" b="0" i="0" dirty="0">
              <a:solidFill>
                <a:srgbClr val="333333"/>
              </a:solidFill>
              <a:effectLst/>
            </a:endParaRPr>
          </a:p>
          <a:p>
            <a:pPr fontAlgn="base"/>
            <a:r>
              <a:rPr lang="ru-RU" sz="3400" b="1" dirty="0" smtClean="0"/>
              <a:t>Пик заболеваемости </a:t>
            </a:r>
            <a:r>
              <a:rPr lang="ru-RU" sz="3400" dirty="0" smtClean="0"/>
              <a:t>-  весенне-осенний период. </a:t>
            </a:r>
            <a:endParaRPr lang="ru-RU" sz="3400" dirty="0" smtClean="0"/>
          </a:p>
          <a:p>
            <a:pPr fontAlgn="base"/>
            <a:r>
              <a:rPr lang="ru-RU" sz="3400" dirty="0" smtClean="0"/>
              <a:t>Основные </a:t>
            </a:r>
            <a:r>
              <a:rPr lang="ru-RU" sz="3400" b="1" dirty="0" smtClean="0"/>
              <a:t>группы риска</a:t>
            </a:r>
            <a:r>
              <a:rPr lang="ru-RU" sz="3400" dirty="0" smtClean="0"/>
              <a:t> - сельскохозяйственные работники, лица, работающие на дачных и садовых участках, пенсионеры.</a:t>
            </a:r>
          </a:p>
          <a:p>
            <a:pPr fontAlgn="base"/>
            <a:r>
              <a:rPr lang="ru-RU" sz="3400" dirty="0" smtClean="0"/>
              <a:t>Во время военных действий столбняк часто осложняет осколочные ранения.</a:t>
            </a:r>
          </a:p>
          <a:p>
            <a:r>
              <a:rPr lang="ru-RU" sz="3400" b="0" i="0" dirty="0" smtClean="0">
                <a:solidFill>
                  <a:srgbClr val="333333"/>
                </a:solidFill>
                <a:effectLst/>
              </a:rPr>
              <a:t>После </a:t>
            </a:r>
            <a:r>
              <a:rPr lang="ru-RU" sz="3400" b="0" i="0" dirty="0">
                <a:solidFill>
                  <a:srgbClr val="333333"/>
                </a:solidFill>
                <a:effectLst/>
              </a:rPr>
              <a:t>болезни иммунитет не вырабатывается</a:t>
            </a:r>
            <a:r>
              <a:rPr lang="ru-RU" sz="3400" b="0" i="0" dirty="0" smtClean="0">
                <a:solidFill>
                  <a:srgbClr val="333333"/>
                </a:solidFill>
                <a:effectLst/>
              </a:rPr>
              <a:t>.</a:t>
            </a:r>
          </a:p>
          <a:p>
            <a:pPr fontAlgn="base"/>
            <a:r>
              <a:rPr lang="ru-RU" sz="3400" b="1" dirty="0" smtClean="0"/>
              <a:t>Механизм и пути передачи возбудителя </a:t>
            </a:r>
            <a:r>
              <a:rPr lang="ru-RU" sz="3400" dirty="0" smtClean="0"/>
              <a:t>- контактный - </a:t>
            </a:r>
          </a:p>
          <a:p>
            <a:pPr fontAlgn="base"/>
            <a:r>
              <a:rPr lang="ru-RU" sz="3400" dirty="0"/>
              <a:t>- через поврежденные </a:t>
            </a:r>
            <a:r>
              <a:rPr lang="ru-RU" sz="3400" dirty="0" smtClean="0"/>
              <a:t>кожные покровы и слизистые оболочки (раны, проколы, занозы, ожоги, обморожения, укусы и другие), в результате чего возникает </a:t>
            </a:r>
            <a:r>
              <a:rPr lang="ru-RU" sz="3400" b="1" i="1" dirty="0" smtClean="0"/>
              <a:t>посттравматический столбняк</a:t>
            </a:r>
            <a:r>
              <a:rPr lang="ru-RU" sz="3400" dirty="0" smtClean="0"/>
              <a:t>;</a:t>
            </a:r>
          </a:p>
          <a:p>
            <a:pPr fontAlgn="base"/>
            <a:r>
              <a:rPr lang="ru-RU" sz="3400" dirty="0"/>
              <a:t>- через проникающие </a:t>
            </a:r>
            <a:r>
              <a:rPr lang="ru-RU" sz="3400" dirty="0" smtClean="0"/>
              <a:t>повреждения желудочно-кишечного тракта при экстренных операциях - </a:t>
            </a:r>
            <a:r>
              <a:rPr lang="ru-RU" sz="3400" b="1" i="1" dirty="0" smtClean="0"/>
              <a:t>постоперационный столбняк</a:t>
            </a:r>
            <a:r>
              <a:rPr lang="ru-RU" sz="3400" dirty="0" smtClean="0"/>
              <a:t>;</a:t>
            </a:r>
          </a:p>
          <a:p>
            <a:pPr fontAlgn="base"/>
            <a:r>
              <a:rPr lang="ru-RU" sz="3400" dirty="0" smtClean="0"/>
              <a:t>- </a:t>
            </a:r>
            <a:r>
              <a:rPr lang="ru-RU" sz="3400" dirty="0"/>
              <a:t>через пуповину </a:t>
            </a:r>
            <a:r>
              <a:rPr lang="ru-RU" sz="3400" dirty="0" smtClean="0"/>
              <a:t>при самостоятельных родах (без медицинской помощи) - </a:t>
            </a:r>
            <a:r>
              <a:rPr lang="ru-RU" sz="3400" b="1" i="1" dirty="0" smtClean="0"/>
              <a:t>столбняк новорожденных</a:t>
            </a:r>
            <a:r>
              <a:rPr lang="ru-RU" sz="3400" b="1" dirty="0" smtClean="0"/>
              <a:t> </a:t>
            </a:r>
            <a:r>
              <a:rPr lang="ru-RU" sz="3400" dirty="0" smtClean="0"/>
              <a:t>(пупочный столбняк).</a:t>
            </a:r>
          </a:p>
          <a:p>
            <a:pPr fontAlgn="base"/>
            <a:r>
              <a:rPr lang="ru-RU" sz="3400" dirty="0" smtClean="0"/>
              <a:t>Каждая из этих форм характеризуется особенностями симптоматики, клинического течения и исхода.</a:t>
            </a:r>
          </a:p>
          <a:p>
            <a:pPr fontAlgn="base"/>
            <a:endParaRPr lang="ru-RU" sz="34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3324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784F49-A51D-42C0-8741-0A95349E8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253219"/>
            <a:ext cx="10364451" cy="47830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Посттравматический столбняк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503FF4-7729-4D9D-B575-7A7535840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234" y="731521"/>
            <a:ext cx="10813992" cy="572555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средний инкубационный период 6-14 дней, </a:t>
            </a:r>
          </a:p>
          <a:p>
            <a:r>
              <a:rPr lang="ru-RU" dirty="0" smtClean="0"/>
              <a:t>развивается по классической схеме: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-</a:t>
            </a:r>
            <a:r>
              <a:rPr lang="ru-RU" dirty="0" smtClean="0"/>
              <a:t>тянущие </a:t>
            </a:r>
            <a:r>
              <a:rPr lang="ru-RU" dirty="0" smtClean="0"/>
              <a:t>боли по ходу поврежденной части тела,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-</a:t>
            </a:r>
            <a:r>
              <a:rPr lang="ru-RU" dirty="0" smtClean="0"/>
              <a:t>последовательное </a:t>
            </a:r>
            <a:r>
              <a:rPr lang="ru-RU" dirty="0" smtClean="0"/>
              <a:t>развитие спазма мимической мускулатуры с появлением страдальческой улыбки (</a:t>
            </a:r>
            <a:r>
              <a:rPr lang="ru-RU" dirty="0" err="1" smtClean="0"/>
              <a:t>resus</a:t>
            </a:r>
            <a:r>
              <a:rPr lang="ru-RU" dirty="0" smtClean="0"/>
              <a:t> </a:t>
            </a:r>
            <a:r>
              <a:rPr lang="ru-RU" dirty="0" err="1" smtClean="0"/>
              <a:t>sardonicus</a:t>
            </a:r>
            <a:r>
              <a:rPr lang="ru-RU" dirty="0" smtClean="0"/>
              <a:t>), спазма жевательной мускулатуры с нарушением глотания (</a:t>
            </a:r>
            <a:r>
              <a:rPr lang="ru-RU" dirty="0" err="1" smtClean="0"/>
              <a:t>trismus</a:t>
            </a:r>
            <a:r>
              <a:rPr lang="ru-RU" dirty="0" smtClean="0"/>
              <a:t>), спастическое сокращение мышц затылка, груди, плеч, спины, бедер, что вызывает выгибание позвоночника (</a:t>
            </a:r>
            <a:r>
              <a:rPr lang="ru-RU" dirty="0" err="1" smtClean="0"/>
              <a:t>opisthotonus</a:t>
            </a:r>
            <a:r>
              <a:rPr lang="ru-RU" dirty="0" smtClean="0"/>
              <a:t>).</a:t>
            </a:r>
          </a:p>
          <a:p>
            <a:r>
              <a:rPr lang="ru-RU" dirty="0" smtClean="0"/>
              <a:t>Характерной особенностью является сохранение </a:t>
            </a:r>
            <a:r>
              <a:rPr lang="ru-RU" dirty="0" err="1" smtClean="0"/>
              <a:t>гипертонуса</a:t>
            </a:r>
            <a:r>
              <a:rPr lang="ru-RU" dirty="0" smtClean="0"/>
              <a:t> мышц после приступа. </a:t>
            </a:r>
          </a:p>
          <a:p>
            <a:r>
              <a:rPr lang="ru-RU" dirty="0" smtClean="0"/>
              <a:t>Наблюдается повышение температуры, потливость, тахикардия, нарушение мочеиспускания и дефекации при сохранении сознания.</a:t>
            </a:r>
          </a:p>
          <a:p>
            <a:r>
              <a:rPr lang="ru-RU" dirty="0" smtClean="0"/>
              <a:t>Далее развиваются тонические и </a:t>
            </a:r>
            <a:r>
              <a:rPr lang="ru-RU" dirty="0" err="1" smtClean="0"/>
              <a:t>клонические</a:t>
            </a:r>
            <a:r>
              <a:rPr lang="ru-RU" dirty="0" smtClean="0"/>
              <a:t> судороги, которые захватывают дыхательные мышцы, диафрагму и могут привести к летальному исходу. Летальность при этой форме составляет до 50%.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48291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36D0E7F-BDDF-434D-9B96-38B4205999ED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514" y="381965"/>
            <a:ext cx="9850055" cy="5451676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FEC552-A7CB-47E8-9C50-4673F4D6B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"/>
            <a:ext cx="10364451" cy="618977"/>
          </a:xfrm>
        </p:spPr>
        <p:txBody>
          <a:bodyPr/>
          <a:lstStyle/>
          <a:p>
            <a:r>
              <a:rPr lang="ru-RU" dirty="0" smtClean="0"/>
              <a:t>столбняк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409268-F353-4013-BEE5-0F84268F682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7625" y="618978"/>
            <a:ext cx="11338559" cy="5922499"/>
          </a:xfrm>
        </p:spPr>
        <p:txBody>
          <a:bodyPr>
            <a:normAutofit/>
          </a:bodyPr>
          <a:lstStyle/>
          <a:p>
            <a:r>
              <a:rPr lang="ru-RU" sz="2400" b="1" dirty="0" err="1" smtClean="0"/>
              <a:t>Постоперационный</a:t>
            </a:r>
            <a:r>
              <a:rPr lang="ru-RU" sz="2400" b="1" dirty="0" smtClean="0"/>
              <a:t> и </a:t>
            </a:r>
            <a:r>
              <a:rPr lang="ru-RU" sz="2400" b="1" dirty="0" err="1" smtClean="0"/>
              <a:t>постабортальный</a:t>
            </a:r>
            <a:r>
              <a:rPr lang="ru-RU" sz="2400" b="1" dirty="0" smtClean="0"/>
              <a:t> столбняк </a:t>
            </a:r>
            <a:r>
              <a:rPr lang="ru-RU" sz="2400" dirty="0" smtClean="0"/>
              <a:t>развивается через 6-24 часа, максимум - 2-3 суток, клиническая картина развивается быстро, часто отсутствуют спазмы мимической и жевательной мускулатуры, сразу появляются судороги всего тела. Летальность при таких формах столбняка достигает 70%.</a:t>
            </a:r>
          </a:p>
          <a:p>
            <a:r>
              <a:rPr lang="ru-RU" sz="2400" b="1" dirty="0" smtClean="0"/>
              <a:t>Пупочный столбняк </a:t>
            </a:r>
            <a:r>
              <a:rPr lang="ru-RU" sz="2400" dirty="0" smtClean="0"/>
              <a:t>(наиболее тяжелая форма), имеет короткий инкубационный период (1-3 суток), инициальные симптомы: постоянный крик ребенка, полный отказ от груди, судороги тела с запрокидыванием головы и поджатием рук и ног (поза лягушонка). Летальность - 80-90%.</a:t>
            </a:r>
          </a:p>
          <a:p>
            <a:pPr>
              <a:buNone/>
            </a:pPr>
            <a:endParaRPr lang="ru-RU" sz="2400" b="0" i="0" dirty="0">
              <a:solidFill>
                <a:srgbClr val="181D21"/>
              </a:solidFill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673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66C5BE-852B-4E65-B176-B2EC9D600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225084"/>
            <a:ext cx="10364451" cy="84171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Столбняк</a:t>
            </a: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36CADF-58B5-43DC-8266-651D776D57E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9828" y="1066802"/>
            <a:ext cx="11812172" cy="556611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181D21"/>
                </a:solidFill>
              </a:rPr>
              <a:t>- </a:t>
            </a:r>
            <a:r>
              <a:rPr lang="ru-RU" b="1" dirty="0" smtClean="0"/>
              <a:t>Выявление случаев заболеваний </a:t>
            </a:r>
            <a:r>
              <a:rPr lang="ru-RU" dirty="0" smtClean="0"/>
              <a:t>столбняком или подозрения на него осуществляют мед. работники медицинских организаций при оказании всех видов медицинской помощи</a:t>
            </a:r>
          </a:p>
          <a:p>
            <a:r>
              <a:rPr lang="ru-RU" dirty="0" smtClean="0"/>
              <a:t>При подозрении на столбняк больные подлежат </a:t>
            </a:r>
            <a:r>
              <a:rPr lang="ru-RU" b="1" dirty="0" smtClean="0"/>
              <a:t>немедленной госпитализации </a:t>
            </a:r>
            <a:r>
              <a:rPr lang="ru-RU" dirty="0" smtClean="0"/>
              <a:t>в отделение интенсивной терапии (реанимации) в связи с возможностью нарушения жизненно важных функций организма или в хирургические отделения. Пациенты должны быть размещены в отдельных палатах, максимально изолированных от внешних раздражителей, способных спровоцировать судороги.</a:t>
            </a:r>
          </a:p>
          <a:p>
            <a:r>
              <a:rPr lang="ru-RU" b="1" dirty="0" smtClean="0"/>
              <a:t>В направлении на госпитализацию </a:t>
            </a:r>
            <a:r>
              <a:rPr lang="ru-RU" dirty="0" smtClean="0"/>
              <a:t>больных столбняком или лиц с подозрением на него указывают сведения о больном: первоначальные симптомы заболевания, проведенное лечение, сведения о профилактических прививках, наличие травм, ран и другие.</a:t>
            </a:r>
          </a:p>
          <a:p>
            <a:r>
              <a:rPr lang="ru-RU" dirty="0" smtClean="0"/>
              <a:t>При госпитализации больных или лиц с подозрением на заболевание столбняком необходимо соблюдать преемственность в передаче сведений о них на всех этапах оказания медицинской помощи - от момента обращения         до госпитализации в стационар.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7849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CF1E06-EA62-4125-B6EB-FCE0EC255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12543"/>
            <a:ext cx="10364451" cy="633045"/>
          </a:xfrm>
        </p:spPr>
        <p:txBody>
          <a:bodyPr/>
          <a:lstStyle/>
          <a:p>
            <a:r>
              <a:rPr lang="ru-RU" dirty="0" smtClean="0"/>
              <a:t>столбняк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D043C4-AB6C-409F-BD2C-904521A51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75" y="745588"/>
            <a:ext cx="10364452" cy="5584873"/>
          </a:xfrm>
        </p:spPr>
        <p:txBody>
          <a:bodyPr>
            <a:normAutofit fontScale="85000" lnSpcReduction="20000"/>
          </a:bodyPr>
          <a:lstStyle/>
          <a:p>
            <a:r>
              <a:rPr lang="ru-RU" sz="2800" b="1" dirty="0" smtClean="0"/>
              <a:t>Диагноз</a:t>
            </a:r>
            <a:r>
              <a:rPr lang="ru-RU" sz="2800" dirty="0" smtClean="0"/>
              <a:t> устанавливается на основании клинических признаков болезни и эпидемиологического анамнеза. </a:t>
            </a:r>
          </a:p>
          <a:p>
            <a:r>
              <a:rPr lang="ru-RU" sz="2800" dirty="0" smtClean="0"/>
              <a:t>Лабораторная диагностика столбняка имеет второстепенное значение.</a:t>
            </a:r>
          </a:p>
          <a:p>
            <a:r>
              <a:rPr lang="ru-RU" sz="2800" dirty="0" smtClean="0"/>
              <a:t>Выписку больного столбняком проводят после полного клинического выздоровления.</a:t>
            </a:r>
          </a:p>
          <a:p>
            <a:r>
              <a:rPr lang="ru-RU" sz="2800" dirty="0" smtClean="0"/>
              <a:t>Диспансерное наблюдение за переболевшим столбняком осуществляют в течение 2 лет. 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При </a:t>
            </a:r>
            <a:r>
              <a:rPr lang="ru-RU" sz="2800" dirty="0" smtClean="0"/>
              <a:t>этом наблюдение у невропатолога и клинические </a:t>
            </a:r>
            <a:r>
              <a:rPr lang="ru-RU" sz="2800" dirty="0" smtClean="0"/>
              <a:t>   осмотры </a:t>
            </a:r>
            <a:r>
              <a:rPr lang="ru-RU" sz="2800" dirty="0" smtClean="0"/>
              <a:t>проводят в первые 2 месяца - 1 раз в месяц, далее - 1 раз в 3 месяца. 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По </a:t>
            </a:r>
            <a:r>
              <a:rPr lang="ru-RU" sz="2800" dirty="0" smtClean="0"/>
              <a:t>показаниям проводят консультации кардиолога и других специалистов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91434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243069"/>
            <a:ext cx="10364451" cy="5787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столбняк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7792" y="1030148"/>
            <a:ext cx="11366339" cy="5613720"/>
          </a:xfrm>
        </p:spPr>
        <p:txBody>
          <a:bodyPr>
            <a:normAutofit/>
          </a:bodyPr>
          <a:lstStyle/>
          <a:p>
            <a:r>
              <a:rPr lang="ru-RU" dirty="0" smtClean="0"/>
              <a:t>О каждом случае заболевания </a:t>
            </a:r>
            <a:r>
              <a:rPr lang="ru-RU" i="1" dirty="0" smtClean="0"/>
              <a:t>столбняком или подозрении на заболевание столбняком медицинские </a:t>
            </a:r>
            <a:r>
              <a:rPr lang="ru-RU" dirty="0" smtClean="0"/>
              <a:t>работники медицинских организаций в течение 2 часов сообщают по телефону и затем в течение 12 часов направляют </a:t>
            </a:r>
            <a:r>
              <a:rPr lang="ru-RU" b="1" dirty="0" smtClean="0"/>
              <a:t>экстренное извещение </a:t>
            </a:r>
            <a:r>
              <a:rPr lang="ru-RU" dirty="0" smtClean="0"/>
              <a:t>по установленной форме в территориальные органы, уполномоченные осуществлять федеральный государственный санитарно-эпидемиологический надзор, по месту регистрации заболевания (независимо от места проживания больного)</a:t>
            </a:r>
          </a:p>
          <a:p>
            <a:r>
              <a:rPr lang="ru-RU" dirty="0" smtClean="0"/>
              <a:t>Противоэпидемические мероприятия в очаге выявленного больного столбняком не проводятся, разобщение контактных лиц не требуется</a:t>
            </a:r>
          </a:p>
          <a:p>
            <a:r>
              <a:rPr lang="ru-RU" dirty="0" smtClean="0"/>
              <a:t>Дезинфекция в очаге не проводится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85195"/>
            <a:ext cx="10364451" cy="1111169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Профилактические мероприятия при столбняке</a:t>
            </a:r>
            <a:br>
              <a:rPr lang="ru-RU" sz="2800" b="1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5195" y="787078"/>
            <a:ext cx="11748304" cy="5868365"/>
          </a:xfrm>
        </p:spPr>
        <p:txBody>
          <a:bodyPr>
            <a:normAutofit fontScale="47500" lnSpcReduction="20000"/>
          </a:bodyPr>
          <a:lstStyle/>
          <a:p>
            <a:r>
              <a:rPr lang="ru-RU" sz="3000" b="1" dirty="0" smtClean="0"/>
              <a:t>Неспецифическая профилактика </a:t>
            </a:r>
            <a:r>
              <a:rPr lang="ru-RU" sz="3000" dirty="0" smtClean="0"/>
              <a:t>направлена на предупреждение травматизма в быту и на производстве, исключение возможности заражения операционных, пупочных и других ран, раннюю и тщательную хирургическую обработку ран.</a:t>
            </a:r>
          </a:p>
          <a:p>
            <a:r>
              <a:rPr lang="ru-RU" sz="3000" b="1" dirty="0" smtClean="0"/>
              <a:t>Специфическая профилактика </a:t>
            </a:r>
            <a:r>
              <a:rPr lang="ru-RU" sz="3000" dirty="0" smtClean="0"/>
              <a:t>(иммунопрофилактика)  :</a:t>
            </a:r>
          </a:p>
          <a:p>
            <a:pPr>
              <a:buFontTx/>
              <a:buChar char="-"/>
            </a:pPr>
            <a:r>
              <a:rPr lang="ru-RU" sz="3000" b="1" dirty="0" smtClean="0"/>
              <a:t>Плановая специфическая профилактика </a:t>
            </a:r>
            <a:r>
              <a:rPr lang="ru-RU" sz="3000" dirty="0" smtClean="0"/>
              <a:t>против столбняка проводят медицинскими иммунобиологическими препаратами, разрешенными к применению в установленном порядке, содержащими очищенный адсорбированный столбнячный анатоксин в соответствии с национальным календарем профилактических прививок. </a:t>
            </a:r>
            <a:r>
              <a:rPr lang="ru-RU" sz="3000" dirty="0" smtClean="0"/>
              <a:t>(АДС-М, ревакцинация 1 раз в 10 лет)</a:t>
            </a:r>
            <a:endParaRPr lang="ru-RU" sz="3000" dirty="0" smtClean="0"/>
          </a:p>
          <a:p>
            <a:pPr>
              <a:buFontTx/>
              <a:buChar char="-"/>
            </a:pPr>
            <a:r>
              <a:rPr lang="ru-RU" sz="3000" b="1" dirty="0" smtClean="0"/>
              <a:t>Экстренную профилактику </a:t>
            </a:r>
            <a:r>
              <a:rPr lang="ru-RU" sz="3000" dirty="0" smtClean="0"/>
              <a:t>столбняка проводят при любых травмах с нарушением целостности кожных покровов и слизистых оболочек, обморожениях и ожогах (термических, химических, радиационных) второй, третьей и четвертой степеней, проникающих повреждениях желудочно-кишечного тракта, прободениях (при хирургических операциях на желудочно-кишечном тракте в стационарах экстренная профилактика не проводится), внебольничных абортах, родах вне медицинских учреждений, гангрене или некрозе тканей любого типа, длительно текущих абсцессах, карбункулах, остеомиелитах, укусах животными.</a:t>
            </a:r>
          </a:p>
          <a:p>
            <a:pPr>
              <a:buFontTx/>
              <a:buChar char="-"/>
            </a:pPr>
            <a:r>
              <a:rPr lang="ru-RU" sz="3000" dirty="0" smtClean="0"/>
              <a:t>Экстренную профилактику столбняка проводят до 20 дня с момента получения травмы.</a:t>
            </a:r>
          </a:p>
          <a:p>
            <a:pPr>
              <a:buFontTx/>
              <a:buChar char="-"/>
            </a:pPr>
            <a:r>
              <a:rPr lang="ru-RU" sz="3000" dirty="0" smtClean="0"/>
              <a:t>Экстренную профилактику столбняка (препараты и схемы их применения) осуществляют в соответствии с нормативными документами. Назначение препаратов для экстренной иммунопрофилактики столбняка проводится дифференцированно в зависимости от наличия документального подтверждения о проведении профилактической прививки или данных иммунологического контроля напряженности противостолбнячного иммунитета, а также с учетом характера травмы. </a:t>
            </a:r>
            <a:br>
              <a:rPr lang="ru-RU" sz="3000" dirty="0" smtClean="0"/>
            </a:br>
            <a:endParaRPr lang="ru-RU" sz="3000" dirty="0" smtClean="0"/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277793"/>
            <a:ext cx="10364451" cy="9838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Экстренную иммунопрофилактику столбняка проводят в виде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3775" y="1319514"/>
            <a:ext cx="10364452" cy="5011837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ru-RU" dirty="0" smtClean="0"/>
              <a:t>- пассивной иммунизации или серопрофилактики противостолбнячным человеческим иммуноглобулином (</a:t>
            </a:r>
            <a:r>
              <a:rPr lang="ru-RU" b="1" dirty="0" smtClean="0"/>
              <a:t>ПСЧИ</a:t>
            </a:r>
            <a:r>
              <a:rPr lang="ru-RU" dirty="0" smtClean="0"/>
              <a:t>), а при его отсутствии - противостолбнячной сывороткой (</a:t>
            </a:r>
            <a:r>
              <a:rPr lang="ru-RU" b="1" dirty="0" smtClean="0"/>
              <a:t>ПСС</a:t>
            </a:r>
            <a:r>
              <a:rPr lang="ru-RU" dirty="0" smtClean="0"/>
              <a:t>);</a:t>
            </a:r>
          </a:p>
          <a:p>
            <a:pPr fontAlgn="base"/>
            <a:r>
              <a:rPr lang="ru-RU" dirty="0" smtClean="0"/>
              <a:t>- активно-пассивной профилактики, состоящей из одновременного введения в разные участки тела противостолбнячного человеческого иммуноглобулина (а при его отсутствии - ПСС) и столбнячного анатоксина (</a:t>
            </a:r>
            <a:r>
              <a:rPr lang="ru-RU" b="1" dirty="0" smtClean="0"/>
              <a:t>АС)</a:t>
            </a:r>
            <a:r>
              <a:rPr lang="ru-RU" dirty="0" smtClean="0"/>
              <a:t>;</a:t>
            </a:r>
          </a:p>
          <a:p>
            <a:pPr fontAlgn="base"/>
            <a:r>
              <a:rPr lang="ru-RU" dirty="0" smtClean="0"/>
              <a:t>- экстренной ревакцинации столбнячным анатоксином (или дифтерийно-столбнячным анатоксином с уменьшенным содержанием антигенов - </a:t>
            </a:r>
            <a:r>
              <a:rPr lang="ru-RU" b="1" dirty="0" err="1" smtClean="0"/>
              <a:t>АДС-м</a:t>
            </a:r>
            <a:r>
              <a:rPr lang="ru-RU" dirty="0" smtClean="0"/>
              <a:t>) для стимуляции иммунитета у ранее привитых людей.</a:t>
            </a:r>
          </a:p>
          <a:p>
            <a:pPr fontAlgn="base"/>
            <a:r>
              <a:rPr lang="ru-RU" dirty="0" smtClean="0"/>
              <a:t> Ответственность за своевременность и полноту проведения экстренной профилактики столбняка несет медицинский работник, оказывающий медицинскую помощь при травме.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96769"/>
            <a:ext cx="10364451" cy="671331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 </a:t>
            </a:r>
            <a:r>
              <a:rPr lang="ru-RU" sz="2200" b="1" dirty="0" smtClean="0"/>
              <a:t>Мероприятия при появлении реакции на введение препаратов, применяемых при экстренной профилактике столбняка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3775" y="891251"/>
            <a:ext cx="10364452" cy="5359078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ru-RU" dirty="0" smtClean="0"/>
              <a:t>За каждым привитым устанавливают медицинское наблюдение в течение часа после проведения прививки.</a:t>
            </a:r>
          </a:p>
          <a:p>
            <a:pPr fontAlgn="base"/>
            <a:r>
              <a:rPr lang="ru-RU" dirty="0" smtClean="0"/>
              <a:t> Медицинский кабинет, в котором проводят вакцинацию, в том числе препаратами, применяемыми для экстренной профилактики столбняка, обеспечивают средствами противошоковой терапии.</a:t>
            </a:r>
          </a:p>
          <a:p>
            <a:pPr fontAlgn="base"/>
            <a:r>
              <a:rPr lang="ru-RU" dirty="0" smtClean="0"/>
              <a:t> Всех больных с анафилактическим шоком госпитализируют.</a:t>
            </a:r>
          </a:p>
          <a:p>
            <a:pPr fontAlgn="base"/>
            <a:r>
              <a:rPr lang="ru-RU" dirty="0" smtClean="0"/>
              <a:t>Оказание неотложной помощи взрослым и детям при анафилактическом шоке и общих аллергических реакциях проводят в установленном порядке.</a:t>
            </a:r>
          </a:p>
          <a:p>
            <a:pPr fontAlgn="base"/>
            <a:r>
              <a:rPr lang="ru-RU" dirty="0" smtClean="0"/>
              <a:t>Обо всех случаях осложнений, развившихся после введения препаратов, применяемых для экстренной профилактики столбняка, медицинские организации направляют экстренное извещение по установленной форме в территориальный орган, уполномоченный осуществлять федеральный государственный санитарно-эпидемиологический надзор, по месту регистрации осложнения (независимо от места проживания больного).</a:t>
            </a:r>
          </a:p>
          <a:p>
            <a:pPr fontAlgn="base"/>
            <a:r>
              <a:rPr lang="ru-RU" dirty="0" smtClean="0"/>
              <a:t> Случаи осложнений, развившихся после применения препаратов, применяемых для экстренной профилактики столбняка, подлежат регистрации и расследованию в установленном порядке.</a:t>
            </a:r>
          </a:p>
          <a:p>
            <a:pPr fontAlgn="base"/>
            <a:r>
              <a:rPr lang="ru-RU" dirty="0" smtClean="0"/>
              <a:t>Ответственность за полноту, достоверность и своевременность учета случаев осложнений, а также оперативное и полное сообщение о них в территориальный орган, уполномоченный осуществлять федеральный государственный санитарно-эпидемиологический надзор, несет руководитель медицинской организации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254644"/>
            <a:ext cx="10364451" cy="12847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Учет проведенной иммунопрофилактики столбняка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3775" y="1655181"/>
            <a:ext cx="10364452" cy="413602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Сведения о больном и проведенной ему экстренной профилактике, а также об осложнении, в случае его развития после введения препаратов, применяемых для экстренной профилактики столбняка, вносят в журнал регистрации оказания помощи при травмах. Эти данные вносят также: в историю развития ребенка, карту учета профилактических прививок или амбулаторную карту взрослого, журнал учета профилактических прививок, в журнал учета экстренной профилактики столбняка при травмах, в сертификаты профилактических прививок.</a:t>
            </a:r>
          </a:p>
          <a:p>
            <a:r>
              <a:rPr lang="ru-RU" dirty="0" smtClean="0"/>
              <a:t>Сведения о проведенной плановой иммунизации против столбняка вносят в установленные учетные формы медицинской документации.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243069"/>
            <a:ext cx="10364451" cy="197162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Гигиеническое воспитание и обучение населения по вопросам профилактики столбняка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Работу по организации информационно-разъяснительной работы среди населения проводят органы, осуществляющие федеральный государственный санитарно-эпидемиологический надзор, органы управления здравоохранением, центры медицинской профилактики, медицинские организации</a:t>
            </a:r>
          </a:p>
          <a:p>
            <a:r>
              <a:rPr lang="ru-RU" dirty="0" smtClean="0"/>
              <a:t>В целях пропаганды профилактики столбняка используются культурно-просветительные учреждения и каналы массовой информации (местная печать, радио, телевидение) в сотрудничестве с общественными организациями.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45BD5E6-A4A0-4DFD-A991-91FFA67C2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790" y="2531723"/>
            <a:ext cx="10364451" cy="1596177"/>
          </a:xfrm>
        </p:spPr>
        <p:txBody>
          <a:bodyPr/>
          <a:lstStyle/>
          <a:p>
            <a:r>
              <a:rPr lang="ru-RU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46674549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768</TotalTime>
  <Words>901</Words>
  <Application>Microsoft Office PowerPoint</Application>
  <PresentationFormat>Широкоэкранный</PresentationFormat>
  <Paragraphs>85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Tw Cen MT</vt:lpstr>
      <vt:lpstr>Капля</vt:lpstr>
      <vt:lpstr>столбняк</vt:lpstr>
      <vt:lpstr>Столбняк (tetanus) </vt:lpstr>
      <vt:lpstr>ЭПИДЕМИОЛОГИЯ</vt:lpstr>
      <vt:lpstr>этиология</vt:lpstr>
      <vt:lpstr>столбняк</vt:lpstr>
      <vt:lpstr>Посттравматический столбняк</vt:lpstr>
      <vt:lpstr>Презентация PowerPoint</vt:lpstr>
      <vt:lpstr>столбняк</vt:lpstr>
      <vt:lpstr>Столбняк</vt:lpstr>
      <vt:lpstr>столбняк</vt:lpstr>
      <vt:lpstr>столбняк</vt:lpstr>
      <vt:lpstr>Профилактические мероприятия при столбняке </vt:lpstr>
      <vt:lpstr>Экстренную иммунопрофилактику столбняка проводят в виде</vt:lpstr>
      <vt:lpstr> Мероприятия при появлении реакции на введение препаратов, применяемых при экстренной профилактике столбняка </vt:lpstr>
      <vt:lpstr>Учет проведенной иммунопрофилактики столбняка </vt:lpstr>
      <vt:lpstr>Гигиеническое воспитание и обучение населения по вопросам профилактики столбняка 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БОТУЛИЗМ СТОЛБНЯК</dc:title>
  <dc:creator>Любимова Наталья Юрьевна</dc:creator>
  <cp:lastModifiedBy>Наталья Ю. Любимова</cp:lastModifiedBy>
  <cp:revision>117</cp:revision>
  <dcterms:created xsi:type="dcterms:W3CDTF">2022-11-13T13:17:30Z</dcterms:created>
  <dcterms:modified xsi:type="dcterms:W3CDTF">2023-10-06T04:57:35Z</dcterms:modified>
</cp:coreProperties>
</file>