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72" r:id="rId8"/>
    <p:sldId id="273" r:id="rId9"/>
    <p:sldId id="279" r:id="rId10"/>
    <p:sldId id="280" r:id="rId11"/>
    <p:sldId id="281" r:id="rId12"/>
    <p:sldId id="274" r:id="rId13"/>
    <p:sldId id="278" r:id="rId14"/>
    <p:sldId id="283" r:id="rId15"/>
    <p:sldId id="284" r:id="rId16"/>
    <p:sldId id="285" r:id="rId17"/>
    <p:sldId id="259" r:id="rId18"/>
    <p:sldId id="286" r:id="rId19"/>
    <p:sldId id="261" r:id="rId20"/>
    <p:sldId id="263" r:id="rId21"/>
    <p:sldId id="287" r:id="rId22"/>
    <p:sldId id="288" r:id="rId23"/>
    <p:sldId id="289" r:id="rId24"/>
    <p:sldId id="290" r:id="rId25"/>
    <p:sldId id="265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6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3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9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9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8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7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7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8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42937-991D-40C3-A29C-C260C420C31B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8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8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591A8-198D-4F2A-B35C-E301D551F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ВРЕМЕННЫЕ МЕТОДИЧЕСКИЕ РЕКОМЕНДАЦИИ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ПРОФИЛАКТИКА, ДИАГНОСТИКА И ЛЕЧЕНИЕ НОВОЙ КОРОНАВИРУСНОЙ ИНФЕКЦИИ (COVID-19)</a:t>
            </a:r>
            <a:br>
              <a:rPr lang="ru-RU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Версия 18 (26.10.2023)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08452"/>
            <a:ext cx="9144000" cy="104935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Заведующая 2 терапевтическим отделением Клиники «Источник»</a:t>
            </a:r>
          </a:p>
          <a:p>
            <a:r>
              <a:rPr lang="ru-RU" dirty="0" smtClean="0"/>
              <a:t>Любимова Н.Ю.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7912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</a:t>
            </a:r>
            <a:r>
              <a:rPr lang="ru-RU" sz="3600" b="1" dirty="0" smtClean="0"/>
              <a:t>ЭПИДЕМИОЛОГИЧЕСКАЯ  ХАРАКТЕРИСТИКА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 началу мая 2023 года эпидемическая ситуация по COVID-19 была оценена ВОЗ как благоприятная, что позволило снять режим международной чрезвычайной ситуации и 5 мая 2023 г. объявить о завершении пандемии. </a:t>
            </a:r>
          </a:p>
          <a:p>
            <a:r>
              <a:rPr lang="ru-RU" sz="3600" dirty="0" smtClean="0"/>
              <a:t>В настоящее время COVID-19 приобретает черты сезонной инфекции.</a:t>
            </a:r>
            <a:endParaRPr lang="en-US" sz="3600" dirty="0" smtClean="0"/>
          </a:p>
        </p:txBody>
      </p:sp>
    </p:spTree>
    <p:extLst>
      <p:ext uri="{BB962C8B-B14F-4D97-AF65-F5344CB8AC3E}">
        <p14:creationId xmlns="" xmlns:p14="http://schemas.microsoft.com/office/powerpoint/2010/main" val="377114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ЭПИДЕМИОЛОГИЧЕСКАЯ ХАРАКТЕРИСТИКА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323" y="1825625"/>
            <a:ext cx="11832116" cy="486161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Источник инфекции </a:t>
            </a:r>
            <a:r>
              <a:rPr lang="en-US" dirty="0" smtClean="0"/>
              <a:t>-</a:t>
            </a:r>
            <a:r>
              <a:rPr lang="ru-RU" dirty="0" smtClean="0"/>
              <a:t> больной человек, в том числе находящийся в инкубационном периоде заболевания, и бессимптомный носитель SARS-CoV-2. </a:t>
            </a:r>
            <a:endParaRPr lang="en-US" dirty="0" smtClean="0"/>
          </a:p>
          <a:p>
            <a:r>
              <a:rPr lang="ru-RU" b="1" dirty="0" smtClean="0"/>
              <a:t>Наибольшую опасность для окружающих представляет больной человек в конце инкубационного периода и первые дни болезни.</a:t>
            </a:r>
            <a:endParaRPr lang="en-US" b="1" dirty="0" smtClean="0"/>
          </a:p>
          <a:p>
            <a:r>
              <a:rPr lang="ru-RU" b="1" dirty="0" smtClean="0"/>
              <a:t>Передача инфекции </a:t>
            </a:r>
            <a:r>
              <a:rPr lang="ru-RU" dirty="0" smtClean="0"/>
              <a:t>осуществляется 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воздушно-капельным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воздушно</a:t>
            </a:r>
            <a:r>
              <a:rPr lang="en-US" dirty="0" smtClean="0"/>
              <a:t>-</a:t>
            </a:r>
            <a:r>
              <a:rPr lang="ru-RU" dirty="0" smtClean="0"/>
              <a:t>пылевым 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контактно-бытовым путями</a:t>
            </a:r>
          </a:p>
          <a:p>
            <a:pPr>
              <a:buNone/>
            </a:pPr>
            <a:r>
              <a:rPr lang="ru-RU" b="1" dirty="0" smtClean="0"/>
              <a:t>   Установлена роль COVID-19 как инфекции, связанной с оказанием медицинской помощи. </a:t>
            </a:r>
          </a:p>
          <a:p>
            <a:pPr>
              <a:buNone/>
            </a:pPr>
            <a:r>
              <a:rPr lang="ru-RU" dirty="0" smtClean="0"/>
              <a:t>    Вариант </a:t>
            </a:r>
            <a:r>
              <a:rPr lang="ru-RU" b="1" dirty="0" smtClean="0"/>
              <a:t>омикрон</a:t>
            </a:r>
            <a:r>
              <a:rPr lang="ru-RU" dirty="0" smtClean="0"/>
              <a:t>, несущий множественные замены в S-белке </a:t>
            </a:r>
            <a:r>
              <a:rPr lang="ru-RU" dirty="0" err="1" smtClean="0"/>
              <a:t>коронавируса</a:t>
            </a:r>
            <a:r>
              <a:rPr lang="ru-RU" dirty="0" smtClean="0"/>
              <a:t>, половина из которых расположена в </a:t>
            </a:r>
            <a:r>
              <a:rPr lang="ru-RU" dirty="0" err="1" smtClean="0"/>
              <a:t>рецептор-связывающем</a:t>
            </a:r>
            <a:r>
              <a:rPr lang="ru-RU" dirty="0" smtClean="0"/>
              <a:t> домене, обладает </a:t>
            </a:r>
            <a:r>
              <a:rPr lang="ru-RU" b="1" dirty="0" smtClean="0"/>
              <a:t>наивысшей </a:t>
            </a:r>
            <a:r>
              <a:rPr lang="ru-RU" b="1" dirty="0" err="1" smtClean="0"/>
              <a:t>контагиозностью</a:t>
            </a:r>
            <a:r>
              <a:rPr lang="ru-RU" dirty="0" smtClean="0"/>
              <a:t> среди всех вариантов SARS-CoV-2. Все вирусы, относящиеся к варианту омикрон, характеризуются способностью избегать существующего иммунитета и тенденцией к инфицированию верхних, а не нижних, дыхательных путей.</a:t>
            </a:r>
            <a:endParaRPr lang="ru-RU" b="1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065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"/>
            <a:ext cx="12360925" cy="1068635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Стандартное определение случая заболевания </a:t>
            </a:r>
            <a:br>
              <a:rPr lang="ru-RU" sz="3600" b="1" dirty="0" smtClean="0"/>
            </a:br>
            <a:r>
              <a:rPr lang="ru-RU" sz="3600" b="1" dirty="0" smtClean="0"/>
              <a:t>                                       COVID-19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13558"/>
            <a:ext cx="12192000" cy="5706737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Подозрительный на COVID-19 случай </a:t>
            </a:r>
          </a:p>
          <a:p>
            <a:r>
              <a:rPr lang="ru-RU" dirty="0" smtClean="0"/>
              <a:t>Клинические проявления острой респираторной инфекции (ОРИ) (температура (</a:t>
            </a:r>
            <a:r>
              <a:rPr lang="ru-RU" dirty="0" err="1" smtClean="0"/>
              <a:t>t</a:t>
            </a:r>
            <a:r>
              <a:rPr lang="ru-RU" dirty="0" smtClean="0"/>
              <a:t>) тела выше 37,5 °C и один или более из следующих признаков: </a:t>
            </a:r>
          </a:p>
          <a:p>
            <a:pPr>
              <a:buFontTx/>
              <a:buChar char="-"/>
            </a:pPr>
            <a:r>
              <a:rPr lang="ru-RU" dirty="0" smtClean="0"/>
              <a:t>кашель – сухой или со скудной мокротой, </a:t>
            </a:r>
          </a:p>
          <a:p>
            <a:pPr>
              <a:buFontTx/>
              <a:buChar char="-"/>
            </a:pPr>
            <a:r>
              <a:rPr lang="ru-RU" dirty="0" smtClean="0"/>
              <a:t>одышка, </a:t>
            </a:r>
          </a:p>
          <a:p>
            <a:pPr>
              <a:buFontTx/>
              <a:buChar char="-"/>
            </a:pPr>
            <a:r>
              <a:rPr lang="ru-RU" dirty="0" smtClean="0"/>
              <a:t>ощущение заложенности в грудной клетке, </a:t>
            </a:r>
          </a:p>
          <a:p>
            <a:pPr>
              <a:buFontTx/>
              <a:buChar char="-"/>
            </a:pPr>
            <a:r>
              <a:rPr lang="ru-RU" dirty="0" smtClean="0"/>
              <a:t>насыщение крови кислородом по данным </a:t>
            </a:r>
            <a:r>
              <a:rPr lang="ru-RU" dirty="0" err="1" smtClean="0"/>
              <a:t>пульсоксиметрии</a:t>
            </a:r>
            <a:r>
              <a:rPr lang="ru-RU" dirty="0" smtClean="0"/>
              <a:t> (SpO2) ≤ 95%, </a:t>
            </a:r>
          </a:p>
          <a:p>
            <a:pPr>
              <a:buFontTx/>
              <a:buChar char="-"/>
            </a:pPr>
            <a:r>
              <a:rPr lang="ru-RU" dirty="0" smtClean="0"/>
              <a:t>боль в горле, </a:t>
            </a:r>
          </a:p>
          <a:p>
            <a:pPr>
              <a:buFontTx/>
              <a:buChar char="-"/>
            </a:pPr>
            <a:r>
              <a:rPr lang="ru-RU" dirty="0" smtClean="0"/>
              <a:t>заложенность носа или умеренная </a:t>
            </a:r>
            <a:r>
              <a:rPr lang="ru-RU" dirty="0" err="1" smtClean="0"/>
              <a:t>ринорея</a:t>
            </a:r>
            <a:r>
              <a:rPr lang="ru-RU" dirty="0" smtClean="0"/>
              <a:t>, </a:t>
            </a:r>
          </a:p>
          <a:p>
            <a:pPr>
              <a:buFontTx/>
              <a:buChar char="-"/>
            </a:pPr>
            <a:r>
              <a:rPr lang="ru-RU" dirty="0" smtClean="0"/>
              <a:t>нарушение или потеря обоняния (</a:t>
            </a:r>
            <a:r>
              <a:rPr lang="ru-RU" dirty="0" err="1" smtClean="0"/>
              <a:t>гипосмия</a:t>
            </a:r>
            <a:r>
              <a:rPr lang="ru-RU" dirty="0" smtClean="0"/>
              <a:t> или аносмия), </a:t>
            </a:r>
          </a:p>
          <a:p>
            <a:pPr>
              <a:buFontTx/>
              <a:buChar char="-"/>
            </a:pPr>
            <a:r>
              <a:rPr lang="ru-RU" dirty="0" smtClean="0"/>
              <a:t>потеря вкуса (</a:t>
            </a:r>
            <a:r>
              <a:rPr lang="ru-RU" dirty="0" err="1" smtClean="0"/>
              <a:t>дисгевзия</a:t>
            </a:r>
            <a:r>
              <a:rPr lang="ru-RU" dirty="0" smtClean="0"/>
              <a:t>), </a:t>
            </a:r>
          </a:p>
          <a:p>
            <a:pPr>
              <a:buFontTx/>
              <a:buChar char="-"/>
            </a:pPr>
            <a:r>
              <a:rPr lang="ru-RU" dirty="0" smtClean="0"/>
              <a:t>конъюнктивит,</a:t>
            </a:r>
          </a:p>
          <a:p>
            <a:pPr>
              <a:buFontTx/>
              <a:buChar char="-"/>
            </a:pPr>
            <a:r>
              <a:rPr lang="ru-RU" dirty="0" smtClean="0"/>
              <a:t> слабость, мышечные боли, головная боль, рвота, диарея, кожная сыпь) 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/>
              <a:t>при отсутствии других известных причин, которые объясняют клиническую картину вне зависимости от эпидемиологического анамнеза.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 Любой случай респираторного заболевания следует рассматривать как подозрительный                   на COVID-19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337" y="0"/>
            <a:ext cx="11810083" cy="71609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          Вероятный (клинически подтвержденный) случай COVID-19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220" y="683048"/>
            <a:ext cx="11843133" cy="549391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1. Клинические проявления ОРИ (</a:t>
            </a:r>
            <a:r>
              <a:rPr lang="ru-RU" dirty="0" err="1" smtClean="0"/>
              <a:t>t</a:t>
            </a:r>
            <a:r>
              <a:rPr lang="ru-RU" dirty="0" smtClean="0"/>
              <a:t> тела &gt; 37,5 °C и один или более признаков: кашель, сухой или со скудной мокротой, одышка, ощущение заложенности в грудной клетке, SpO2 ≤ 95%, боль в горле, заложенность носа или умеренная </a:t>
            </a:r>
            <a:r>
              <a:rPr lang="ru-RU" dirty="0" err="1" smtClean="0"/>
              <a:t>ринорея</a:t>
            </a:r>
            <a:r>
              <a:rPr lang="ru-RU" dirty="0" smtClean="0"/>
              <a:t>, нарушение или потеря обоняния (</a:t>
            </a:r>
            <a:r>
              <a:rPr lang="ru-RU" dirty="0" err="1" smtClean="0"/>
              <a:t>гипосмия</a:t>
            </a:r>
            <a:r>
              <a:rPr lang="ru-RU" dirty="0" smtClean="0"/>
              <a:t> или аносмия), потеря вкуса (</a:t>
            </a:r>
            <a:r>
              <a:rPr lang="ru-RU" dirty="0" err="1" smtClean="0"/>
              <a:t>дисгевзия</a:t>
            </a:r>
            <a:r>
              <a:rPr lang="ru-RU" dirty="0" smtClean="0"/>
              <a:t>),  конъюнктивит, слабость, мышечные боли, головная боль, рвота, диарея, кожная сыпь) </a:t>
            </a:r>
            <a:r>
              <a:rPr lang="ru-RU" b="1" dirty="0" smtClean="0"/>
              <a:t>при наличии хотя бы одного из эпидемиологических признаков: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• Возвращение из зарубежной поездки за 7 дней до появления симптомов; </a:t>
            </a:r>
          </a:p>
          <a:p>
            <a:pPr>
              <a:buNone/>
            </a:pPr>
            <a:r>
              <a:rPr lang="ru-RU" dirty="0" smtClean="0"/>
              <a:t>• Наличие тесных контактов за последние 7 дней с лицом, находящимся под наблюдением по COVID-19, который в последующем заболел; </a:t>
            </a:r>
          </a:p>
          <a:p>
            <a:pPr>
              <a:buNone/>
            </a:pPr>
            <a:r>
              <a:rPr lang="ru-RU" dirty="0" smtClean="0"/>
              <a:t>• Наличие тесных контактов за последние 7 дней с лицом, у которого лабораторно подтвержден диагноз COVID-19; </a:t>
            </a:r>
          </a:p>
          <a:p>
            <a:pPr>
              <a:buNone/>
            </a:pPr>
            <a:r>
              <a:rPr lang="ru-RU" dirty="0" smtClean="0"/>
              <a:t>• Наличие профессиональных контактов с лицами, у которых выявлен подозрительный или подтвержденный случай заболевания COVID-19. </a:t>
            </a:r>
          </a:p>
          <a:p>
            <a:pPr>
              <a:buNone/>
            </a:pPr>
            <a:r>
              <a:rPr lang="ru-RU" dirty="0" smtClean="0"/>
              <a:t>2. Наличие клинических проявлений, указанных в п.1, в сочетании с характерными изменениями в легких по данным компьютерной томографии (КТ) вне зависимости от результатов однократного лабораторного исследования на наличие РНК SARS-CoV-2 и эпидемиологического анамнеза. </a:t>
            </a:r>
          </a:p>
          <a:p>
            <a:pPr>
              <a:buNone/>
            </a:pPr>
            <a:r>
              <a:rPr lang="ru-RU" dirty="0" smtClean="0"/>
              <a:t>3. Наличие клинических проявлений (указаны в п.1) в сочетании с характерными изменениями в легких по данным лучевых исследований (указаны в п.2) при невозможности проведения лабораторного исследования на наличие РНК SARS-CoV-2.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52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</a:t>
            </a:r>
            <a:r>
              <a:rPr lang="ru-RU" b="1" dirty="0" smtClean="0"/>
              <a:t>Подтвержденный случай COVID-19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ru-RU" dirty="0" smtClean="0"/>
              <a:t> Положительный результат лабораторного исследования на наличие РНК SARS-CoV-2 с применением методов амплификации нуклеиновых кислот (МАНК) или антигена SARS-CoV-2 </a:t>
            </a:r>
            <a:r>
              <a:rPr lang="ru-RU" dirty="0" err="1" smtClean="0"/>
              <a:t>c</a:t>
            </a:r>
            <a:r>
              <a:rPr lang="ru-RU" dirty="0" smtClean="0"/>
              <a:t> применением </a:t>
            </a:r>
            <a:r>
              <a:rPr lang="ru-RU" dirty="0" err="1" smtClean="0"/>
              <a:t>иммунохроматографического</a:t>
            </a:r>
            <a:r>
              <a:rPr lang="ru-RU" dirty="0" smtClean="0"/>
              <a:t> анализа вне зависимости от клинических проявлений.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"/>
            <a:ext cx="10515600" cy="7601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Лабораторная диагностика этиологическая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304" y="716097"/>
            <a:ext cx="11854149" cy="600419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Прямые методы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- Выявление РНК SARS-CoV-2 с применением МАНК. </a:t>
            </a:r>
          </a:p>
          <a:p>
            <a:pPr>
              <a:buNone/>
            </a:pPr>
            <a:r>
              <a:rPr lang="ru-RU" dirty="0" smtClean="0"/>
              <a:t>- Выявление антигенов SARS-CoV-2 </a:t>
            </a:r>
            <a:r>
              <a:rPr lang="ru-RU" dirty="0" err="1" smtClean="0"/>
              <a:t>c</a:t>
            </a:r>
            <a:r>
              <a:rPr lang="ru-RU" dirty="0" smtClean="0"/>
              <a:t> применением </a:t>
            </a:r>
            <a:r>
              <a:rPr lang="ru-RU" dirty="0" err="1" smtClean="0"/>
              <a:t>иммунохроматографических</a:t>
            </a:r>
            <a:r>
              <a:rPr lang="ru-RU" dirty="0" smtClean="0"/>
              <a:t> методов. </a:t>
            </a:r>
          </a:p>
          <a:p>
            <a:r>
              <a:rPr lang="ru-RU" b="1" dirty="0" smtClean="0"/>
              <a:t>Непрямые методы</a:t>
            </a:r>
            <a:r>
              <a:rPr lang="ru-RU" dirty="0" smtClean="0"/>
              <a:t> </a:t>
            </a:r>
          </a:p>
          <a:p>
            <a:pPr>
              <a:buFontTx/>
              <a:buChar char="-"/>
            </a:pPr>
            <a:r>
              <a:rPr lang="ru-RU" dirty="0" smtClean="0"/>
              <a:t>Выявление иммуноглобулинов классов А, M, G (</a:t>
            </a:r>
            <a:r>
              <a:rPr lang="ru-RU" dirty="0" err="1" smtClean="0"/>
              <a:t>IgА</a:t>
            </a:r>
            <a:r>
              <a:rPr lang="ru-RU" dirty="0" smtClean="0"/>
              <a:t>, </a:t>
            </a:r>
            <a:r>
              <a:rPr lang="ru-RU" dirty="0" err="1" smtClean="0"/>
              <a:t>IgM</a:t>
            </a:r>
            <a:r>
              <a:rPr lang="ru-RU" dirty="0" smtClean="0"/>
              <a:t> и </a:t>
            </a:r>
            <a:r>
              <a:rPr lang="ru-RU" dirty="0" err="1" smtClean="0"/>
              <a:t>IgG</a:t>
            </a:r>
            <a:r>
              <a:rPr lang="ru-RU" dirty="0" smtClean="0"/>
              <a:t>) к SARS-CoV-2 (в том числе к </a:t>
            </a:r>
            <a:r>
              <a:rPr lang="ru-RU" dirty="0" err="1" smtClean="0"/>
              <a:t>рецептор-связывающему</a:t>
            </a:r>
            <a:r>
              <a:rPr lang="ru-RU" dirty="0" smtClean="0"/>
              <a:t> домену поверхностного гликопротеина S).</a:t>
            </a:r>
          </a:p>
          <a:p>
            <a:pPr>
              <a:buNone/>
            </a:pPr>
            <a:r>
              <a:rPr lang="ru-RU" b="1" dirty="0" smtClean="0"/>
              <a:t>    Всем лицам с признаками ОРИ рекомендуется проводить лабораторное обследование на РНК </a:t>
            </a:r>
            <a:r>
              <a:rPr lang="ru-RU" b="1" dirty="0" err="1" smtClean="0"/>
              <a:t>SARS-CoV</a:t>
            </a:r>
            <a:r>
              <a:rPr lang="ru-RU" b="1" dirty="0" smtClean="0"/>
              <a:t>-. Также возможно проведение лабораторного обследования с использованием теста на определение антигенов SARS-CoV-2 в мазках из </a:t>
            </a:r>
            <a:r>
              <a:rPr lang="ru-RU" b="1" dirty="0" err="1" smtClean="0"/>
              <a:t>носо</a:t>
            </a:r>
            <a:r>
              <a:rPr lang="ru-RU" b="1" dirty="0" smtClean="0"/>
              <a:t>- и ротоглотки, а также в образцах слюны иммунохимическими методами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94907" y="914405"/>
            <a:ext cx="87033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Медицинские организации, выявившие случай заболевания COVID-19 (в т.ч. подозрительный), вносят информацию о нем в информационный ресурс в соответствии с постановлением Правительства Российской Федерации от 31 марта 2020 г. № 373 (ред. от 24.03.2023) «Об утверждении Временных правил учета информации в целях предотвращения распространения новой </a:t>
            </a:r>
            <a:r>
              <a:rPr lang="ru-RU" sz="2800" b="1" dirty="0" err="1" smtClean="0"/>
              <a:t>коронавирусной</a:t>
            </a:r>
            <a:r>
              <a:rPr lang="ru-RU" sz="2800" b="1" dirty="0" smtClean="0"/>
              <a:t> инфекции (COVID-19)».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167" y="2"/>
            <a:ext cx="10515600" cy="506775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При внесении информации о пациенте необходимо указать: 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2201" y="947451"/>
            <a:ext cx="11920251" cy="572877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а) Дату появления клинических симптомов;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б) Диагноз (указывается код по МКБ-10);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в) Дату постановки диагноза;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г) Наличие сопутствующих (</a:t>
            </a:r>
            <a:r>
              <a:rPr lang="ru-RU" dirty="0" err="1" smtClean="0"/>
              <a:t>коморбидных</a:t>
            </a:r>
            <a:r>
              <a:rPr lang="ru-RU" dirty="0" smtClean="0"/>
              <a:t>) заболеваний: 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Хронических заболеваний </a:t>
            </a:r>
            <a:r>
              <a:rPr lang="ru-RU" dirty="0" err="1" smtClean="0"/>
              <a:t>бронхолегочной</a:t>
            </a:r>
            <a:r>
              <a:rPr lang="ru-RU" dirty="0" smtClean="0"/>
              <a:t> системы;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 - Хронических заболеваний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системы; 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Хронических заболеваний эндокринной системы;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Онкологических заболеваний;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ВИЧ-инфекции;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туберкулеза;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иных заболеваний. </a:t>
            </a:r>
            <a:endParaRPr lang="en-US" dirty="0" smtClean="0"/>
          </a:p>
          <a:p>
            <a:pPr>
              <a:buNone/>
            </a:pPr>
            <a:r>
              <a:rPr lang="ru-RU" dirty="0" err="1" smtClean="0"/>
              <a:t>д</a:t>
            </a:r>
            <a:r>
              <a:rPr lang="ru-RU" dirty="0" smtClean="0"/>
              <a:t>) Наличие беременности;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е) Сведения о вакцинации (грипп и пневмококковая инфекция (при наличии).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9491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      </a:t>
            </a:r>
            <a:r>
              <a:rPr lang="ru-RU" sz="3200" b="1" dirty="0" smtClean="0"/>
              <a:t>ПРАВИЛА ФОРМУЛИРОВКИ ДИАГНОЗА, КОДИРОВАНИЯ ПО МКБ-10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226" y="561860"/>
            <a:ext cx="11898217" cy="614741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U07.1 COVID-19, положительный результат теста на вирус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U07.2 COVID-19, вирус не идентифицирован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Z03.8 Наблюдение при подозрении на COVID-19 </a:t>
            </a:r>
            <a:endParaRPr lang="en-US" dirty="0" smtClean="0"/>
          </a:p>
          <a:p>
            <a:r>
              <a:rPr lang="ru-RU" dirty="0" smtClean="0"/>
              <a:t>Z22.8 Носительство возбудителя COVID-19 </a:t>
            </a:r>
            <a:endParaRPr lang="en-US" dirty="0" smtClean="0"/>
          </a:p>
          <a:p>
            <a:r>
              <a:rPr lang="ru-RU" dirty="0" smtClean="0"/>
              <a:t>Z20.8 Контакт с больным COVID-19 </a:t>
            </a:r>
            <a:endParaRPr lang="en-US" dirty="0" smtClean="0"/>
          </a:p>
          <a:p>
            <a:r>
              <a:rPr lang="ru-RU" dirty="0" smtClean="0"/>
              <a:t>Z11.5 </a:t>
            </a:r>
            <a:r>
              <a:rPr lang="ru-RU" dirty="0" err="1" smtClean="0"/>
              <a:t>Скрининговое</a:t>
            </a:r>
            <a:r>
              <a:rPr lang="ru-RU" dirty="0" smtClean="0"/>
              <a:t> обследование с целью выявления COVID-19 </a:t>
            </a:r>
            <a:endParaRPr lang="en-US" dirty="0" smtClean="0"/>
          </a:p>
          <a:p>
            <a:r>
              <a:rPr lang="ru-RU" dirty="0" smtClean="0"/>
              <a:t>В34.2 </a:t>
            </a:r>
            <a:r>
              <a:rPr lang="ru-RU" dirty="0" err="1" smtClean="0"/>
              <a:t>Коронавирусная</a:t>
            </a:r>
            <a:r>
              <a:rPr lang="ru-RU" dirty="0" smtClean="0"/>
              <a:t> инфекция </a:t>
            </a:r>
            <a:r>
              <a:rPr lang="ru-RU" dirty="0" err="1" smtClean="0"/>
              <a:t>неуточненная</a:t>
            </a:r>
            <a:r>
              <a:rPr lang="ru-RU" dirty="0" smtClean="0"/>
              <a:t> (кроме COVID-19) </a:t>
            </a:r>
            <a:endParaRPr lang="en-US" dirty="0" smtClean="0"/>
          </a:p>
          <a:p>
            <a:r>
              <a:rPr lang="ru-RU" dirty="0" smtClean="0"/>
              <a:t>В33.8 </a:t>
            </a:r>
            <a:r>
              <a:rPr lang="ru-RU" dirty="0" err="1" smtClean="0"/>
              <a:t>Коронавирусная</a:t>
            </a:r>
            <a:r>
              <a:rPr lang="ru-RU" dirty="0" smtClean="0"/>
              <a:t> инфекция уточненная (кроме вызванной COVID-19)</a:t>
            </a:r>
            <a:endParaRPr lang="en-US" dirty="0" smtClean="0"/>
          </a:p>
          <a:p>
            <a:r>
              <a:rPr lang="ru-RU" dirty="0" smtClean="0"/>
              <a:t>Z29.0 Изоляция </a:t>
            </a:r>
            <a:endParaRPr lang="en-US" dirty="0" smtClean="0"/>
          </a:p>
          <a:p>
            <a:r>
              <a:rPr lang="ru-RU" dirty="0" smtClean="0"/>
              <a:t>U08.9 В личном анамнезе COVID-19 </a:t>
            </a:r>
            <a:endParaRPr lang="en-US" dirty="0" smtClean="0"/>
          </a:p>
          <a:p>
            <a:r>
              <a:rPr lang="ru-RU" dirty="0" smtClean="0"/>
              <a:t>U09.9 Состояние после COVID-19 </a:t>
            </a:r>
            <a:endParaRPr lang="en-US" dirty="0" smtClean="0"/>
          </a:p>
          <a:p>
            <a:r>
              <a:rPr lang="ru-RU" dirty="0" smtClean="0"/>
              <a:t>U11.9 Необходимость иммунизации против COVID-19 </a:t>
            </a:r>
            <a:endParaRPr lang="en-US" dirty="0" smtClean="0"/>
          </a:p>
          <a:p>
            <a:r>
              <a:rPr lang="ru-RU" dirty="0" smtClean="0"/>
              <a:t>U12.9 Вакцина против COVID-19, вызвавшая неблагоприятную реакцию </a:t>
            </a:r>
            <a:endParaRPr lang="en-US" dirty="0" smtClean="0"/>
          </a:p>
          <a:p>
            <a:r>
              <a:rPr lang="ru-RU" dirty="0" smtClean="0"/>
              <a:t>Z03.8 Наблюдение при подозрении на COVID-19</a:t>
            </a:r>
            <a:endParaRPr lang="en-US" dirty="0" smtClean="0"/>
          </a:p>
          <a:p>
            <a:r>
              <a:rPr lang="ru-RU" b="1" dirty="0" smtClean="0"/>
              <a:t>При наличии пневмонии, вызванной COVID-19, рубрики J12-J18 используются в качестве дополнительных кодов.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275" y="11"/>
            <a:ext cx="11876183" cy="71609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           </a:t>
            </a:r>
            <a:r>
              <a:rPr lang="ru-RU" sz="2400" b="1" dirty="0" smtClean="0"/>
              <a:t>ПРИМЕРЫ ФОРМУЛИРОВКИ ДИАГНОЗОВ И КОДИРОВАНИЕ CОVID-19 ПО МКБ-10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220" y="958467"/>
            <a:ext cx="12048781" cy="57287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Пример 1. 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/>
              <a:t>Основное заболевание: </a:t>
            </a:r>
            <a:r>
              <a:rPr lang="ru-RU" dirty="0" err="1" smtClean="0"/>
              <a:t>Коронавирусная</a:t>
            </a:r>
            <a:r>
              <a:rPr lang="ru-RU" dirty="0" smtClean="0"/>
              <a:t> инфекция COVID-19, вирус идентифицирован (U07.1). </a:t>
            </a:r>
            <a:endParaRPr lang="en-US" dirty="0" smtClean="0"/>
          </a:p>
          <a:p>
            <a:pPr>
              <a:buNone/>
            </a:pPr>
            <a:r>
              <a:rPr lang="ru-RU" b="1" dirty="0" smtClean="0"/>
              <a:t>Фоновое заболевание: </a:t>
            </a:r>
            <a:r>
              <a:rPr lang="ru-RU" dirty="0" smtClean="0"/>
              <a:t>Сахарный диабет 2 типа с почечными осложнениями(E11.2).</a:t>
            </a:r>
            <a:endParaRPr lang="en-US" dirty="0" smtClean="0"/>
          </a:p>
          <a:p>
            <a:pPr>
              <a:buNone/>
            </a:pPr>
            <a:r>
              <a:rPr lang="ru-RU" b="1" dirty="0" smtClean="0"/>
              <a:t>Осложнения: </a:t>
            </a:r>
            <a:r>
              <a:rPr lang="ru-RU" dirty="0" smtClean="0"/>
              <a:t>Двусторонняя </a:t>
            </a:r>
            <a:r>
              <a:rPr lang="ru-RU" dirty="0" err="1" smtClean="0"/>
              <a:t>полисегментарная</a:t>
            </a:r>
            <a:r>
              <a:rPr lang="ru-RU" dirty="0" smtClean="0"/>
              <a:t> вирусная пневмония</a:t>
            </a:r>
            <a:r>
              <a:rPr lang="en-US" dirty="0" smtClean="0"/>
              <a:t>(J12.8)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Пример </a:t>
            </a:r>
            <a:r>
              <a:rPr lang="en-US" b="1" dirty="0" smtClean="0">
                <a:solidFill>
                  <a:srgbClr val="C00000"/>
                </a:solidFill>
              </a:rPr>
              <a:t>2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endParaRPr lang="en-US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/>
              <a:t>Основное заболевание: </a:t>
            </a:r>
            <a:r>
              <a:rPr lang="ru-RU" dirty="0" err="1" smtClean="0"/>
              <a:t>Коронавирусная</a:t>
            </a:r>
            <a:r>
              <a:rPr lang="ru-RU" dirty="0" smtClean="0"/>
              <a:t> инфекция COVID-19, вирус не идентифицирован (U07.2). </a:t>
            </a:r>
            <a:endParaRPr lang="en-US" dirty="0" smtClean="0"/>
          </a:p>
          <a:p>
            <a:pPr>
              <a:buNone/>
            </a:pPr>
            <a:r>
              <a:rPr lang="ru-RU" b="1" dirty="0" smtClean="0"/>
              <a:t>Осложнения: </a:t>
            </a:r>
            <a:r>
              <a:rPr lang="ru-RU" dirty="0" smtClean="0"/>
              <a:t>Двусторонняя </a:t>
            </a:r>
            <a:r>
              <a:rPr lang="ru-RU" dirty="0" err="1" smtClean="0"/>
              <a:t>полисегментарная</a:t>
            </a:r>
            <a:r>
              <a:rPr lang="ru-RU" dirty="0" smtClean="0"/>
              <a:t> вирусная пневмония, вызванная SARS-CoV-2</a:t>
            </a:r>
            <a:r>
              <a:rPr lang="en-US" dirty="0" smtClean="0"/>
              <a:t> (J12.8)</a:t>
            </a:r>
          </a:p>
          <a:p>
            <a:pPr>
              <a:buNone/>
            </a:pPr>
            <a:r>
              <a:rPr lang="ru-RU" b="1" dirty="0" smtClean="0"/>
              <a:t>Сопутствующие заболевания: </a:t>
            </a:r>
            <a:r>
              <a:rPr lang="ru-RU" dirty="0" smtClean="0"/>
              <a:t>Злокачественное новообразование средней трети тела желудка, cT3N0M0 </a:t>
            </a:r>
            <a:r>
              <a:rPr lang="ru-RU" dirty="0" err="1" smtClean="0"/>
              <a:t>IIб</a:t>
            </a:r>
            <a:r>
              <a:rPr lang="ru-RU" dirty="0" smtClean="0"/>
              <a:t> стадия (</a:t>
            </a:r>
            <a:r>
              <a:rPr lang="ru-RU" dirty="0" err="1" smtClean="0"/>
              <a:t>тубулярная</a:t>
            </a:r>
            <a:r>
              <a:rPr lang="ru-RU" dirty="0" smtClean="0"/>
              <a:t> </a:t>
            </a:r>
            <a:r>
              <a:rPr lang="ru-RU" dirty="0" err="1" smtClean="0"/>
              <a:t>аденокарцинома</a:t>
            </a:r>
            <a:r>
              <a:rPr lang="ru-RU" dirty="0" smtClean="0"/>
              <a:t> G1) (C16.2).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848298"/>
          </a:xfrm>
        </p:spPr>
        <p:txBody>
          <a:bodyPr/>
          <a:lstStyle/>
          <a:p>
            <a:r>
              <a:rPr lang="ru-RU" dirty="0" smtClean="0"/>
              <a:t>ЛУЧЕВАЯ ДИАГНОСТИКА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892366"/>
            <a:ext cx="12192000" cy="581690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Обзорная рентгенография легких </a:t>
            </a:r>
            <a:r>
              <a:rPr lang="ru-RU" dirty="0" smtClean="0"/>
              <a:t>(РГ), имеет низкую чувствительность в выявлении начальных изменений в первые дни заболевания и не может применяться для ранней диагностики. Информативность РГ повышается с увеличением длительности течения пневмонии</a:t>
            </a:r>
          </a:p>
          <a:p>
            <a:r>
              <a:rPr lang="ru-RU" b="1" dirty="0" smtClean="0"/>
              <a:t>Компьютерную томографию легких </a:t>
            </a:r>
            <a:r>
              <a:rPr lang="ru-RU" dirty="0" smtClean="0"/>
              <a:t>(КТ), - имеет высокую чувствительность в выявлении изменений в легких при COVID-19. Применение целесообразно для первичной оценки состояния ОГК у пациентов с тяжелыми прогрессирующими формами заболевания, для дифференциальной диагностики выявленных изменений и оценки динамики процесса; выявляет изменения легких у значительного числа пациентов с бессимптомной и легкой формами заболевания, которым не требуется госпитализация</a:t>
            </a:r>
          </a:p>
          <a:p>
            <a:r>
              <a:rPr lang="ru-RU" b="1" dirty="0" smtClean="0"/>
              <a:t>Ультразвуковое исследование легких и плевральных полостей </a:t>
            </a:r>
            <a:r>
              <a:rPr lang="ru-RU" dirty="0" smtClean="0"/>
              <a:t>(УЗИ). дополнительным методом визуализации, который не заменяет и не исключает проведение РГ и КТ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"/>
            <a:ext cx="10515600" cy="815247"/>
          </a:xfrm>
        </p:spPr>
        <p:txBody>
          <a:bodyPr/>
          <a:lstStyle/>
          <a:p>
            <a:r>
              <a:rPr lang="ru-RU" dirty="0" smtClean="0"/>
              <a:t>                               ЛЕЧЕНИЕ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815250"/>
            <a:ext cx="10515600" cy="536171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Согласно современным представлениям о патогенезе COVID-19 применение препаратов, рекомендуемых для </a:t>
            </a:r>
            <a:r>
              <a:rPr lang="ru-RU" b="1" dirty="0" err="1" smtClean="0"/>
              <a:t>этиотропной</a:t>
            </a:r>
            <a:r>
              <a:rPr lang="ru-RU" b="1" dirty="0" smtClean="0"/>
              <a:t> </a:t>
            </a:r>
            <a:r>
              <a:rPr lang="ru-RU" dirty="0" smtClean="0"/>
              <a:t>терапии, целесообразно </a:t>
            </a:r>
            <a:r>
              <a:rPr lang="ru-RU" b="1" dirty="0" smtClean="0"/>
              <a:t>начинать</a:t>
            </a:r>
            <a:r>
              <a:rPr lang="ru-RU" dirty="0" smtClean="0"/>
              <a:t> в ранние сроки, </a:t>
            </a:r>
            <a:r>
              <a:rPr lang="ru-RU" b="1" dirty="0" smtClean="0"/>
              <a:t>не позднее 7-8 </a:t>
            </a:r>
            <a:r>
              <a:rPr lang="ru-RU" dirty="0" smtClean="0"/>
              <a:t>дня от начала болезни (появления первых симптомов).</a:t>
            </a:r>
          </a:p>
          <a:p>
            <a:r>
              <a:rPr lang="ru-RU" b="1" dirty="0" err="1" smtClean="0"/>
              <a:t>Умифеновир</a:t>
            </a:r>
            <a:r>
              <a:rPr lang="ru-RU" dirty="0" smtClean="0"/>
              <a:t> относится к ингибиторам слияния (фузии), взаимодействует с гемагглютинином вируса и препятствует слиянию липидной оболочки вируса и клеточных мембран.</a:t>
            </a:r>
          </a:p>
          <a:p>
            <a:r>
              <a:rPr lang="ru-RU" b="1" dirty="0" err="1" smtClean="0"/>
              <a:t>Имидазолилэтанамид</a:t>
            </a:r>
            <a:r>
              <a:rPr lang="ru-RU" b="1" dirty="0" smtClean="0"/>
              <a:t> </a:t>
            </a:r>
            <a:r>
              <a:rPr lang="ru-RU" b="1" dirty="0" err="1" smtClean="0"/>
              <a:t>пентандиовой</a:t>
            </a:r>
            <a:r>
              <a:rPr lang="ru-RU" b="1" dirty="0" smtClean="0"/>
              <a:t> кислоты </a:t>
            </a:r>
            <a:r>
              <a:rPr lang="ru-RU" dirty="0" smtClean="0"/>
              <a:t>на уровне инфицированных клеток активирует факторы врожденного иммунитета, подавляемых вирусными белками; подавляет продукцию ключевых </a:t>
            </a:r>
            <a:r>
              <a:rPr lang="ru-RU" dirty="0" err="1" smtClean="0"/>
              <a:t>провоспалительных</a:t>
            </a:r>
            <a:r>
              <a:rPr lang="ru-RU" dirty="0" smtClean="0"/>
              <a:t> </a:t>
            </a:r>
            <a:r>
              <a:rPr lang="ru-RU" dirty="0" err="1" smtClean="0"/>
              <a:t>цитокинов</a:t>
            </a:r>
            <a:r>
              <a:rPr lang="ru-RU" dirty="0" smtClean="0"/>
              <a:t> (фактора некроза опухоли (</a:t>
            </a:r>
            <a:r>
              <a:rPr lang="ru-RU" dirty="0" err="1" smtClean="0"/>
              <a:t>TNF-α</a:t>
            </a:r>
            <a:r>
              <a:rPr lang="ru-RU" dirty="0" smtClean="0"/>
              <a:t>), </a:t>
            </a:r>
            <a:r>
              <a:rPr lang="ru-RU" dirty="0" err="1" smtClean="0"/>
              <a:t>интерлейкинов</a:t>
            </a:r>
            <a:r>
              <a:rPr lang="ru-RU" dirty="0" smtClean="0"/>
              <a:t> (IL-1β и IL-6)), снижением активности </a:t>
            </a:r>
            <a:r>
              <a:rPr lang="ru-RU" dirty="0" err="1" smtClean="0"/>
              <a:t>миелопероксидазы</a:t>
            </a:r>
            <a:r>
              <a:rPr lang="ru-RU" dirty="0" smtClean="0"/>
              <a:t>. </a:t>
            </a:r>
          </a:p>
          <a:p>
            <a:r>
              <a:rPr lang="ru-RU" b="1" dirty="0" err="1" smtClean="0"/>
              <a:t>Рекомбинантный</a:t>
            </a:r>
            <a:r>
              <a:rPr lang="ru-RU" b="1" dirty="0" smtClean="0"/>
              <a:t> интерферон альфа (</a:t>
            </a:r>
            <a:r>
              <a:rPr lang="ru-RU" b="1" dirty="0" err="1" smtClean="0"/>
              <a:t>ИФН-α</a:t>
            </a:r>
            <a:r>
              <a:rPr lang="ru-RU" b="1" dirty="0" smtClean="0"/>
              <a:t>) </a:t>
            </a:r>
            <a:r>
              <a:rPr lang="ru-RU" dirty="0" smtClean="0"/>
              <a:t>для </a:t>
            </a:r>
            <a:r>
              <a:rPr lang="ru-RU" dirty="0" err="1" smtClean="0"/>
              <a:t>интраназального</a:t>
            </a:r>
            <a:r>
              <a:rPr lang="ru-RU" dirty="0" smtClean="0"/>
              <a:t> введения обладает иммуномодулирующим, противовоспалительным и противовирусным действием. Механизм действия основан на предотвращении репликации вирусов, попадающих в организм через дыхательные пути.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"/>
            <a:ext cx="12192000" cy="30846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</a:t>
            </a:r>
            <a:r>
              <a:rPr lang="ru-RU" sz="3600" b="1" dirty="0" smtClean="0"/>
              <a:t>Схемы лечения в амбулаторных условиях. Легкое течение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418647"/>
            <a:ext cx="12019403" cy="6439359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Схема 1 </a:t>
            </a:r>
          </a:p>
          <a:p>
            <a:r>
              <a:rPr lang="ru-RU" dirty="0" err="1" smtClean="0"/>
              <a:t>Фавипиравир</a:t>
            </a:r>
            <a:r>
              <a:rPr lang="ru-RU" dirty="0" smtClean="0"/>
              <a:t>  Для пациентов с массой тела ˂75 кг: по 1600 мг 2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1-й день и далее по 600 мг 2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со 2 по 10 дни (таблетки). Для пациентов с массой тела 75 кг и более: по 1800 мг 2 раза/</a:t>
            </a:r>
            <a:r>
              <a:rPr lang="ru-RU" dirty="0" err="1" smtClean="0"/>
              <a:t>сут</a:t>
            </a:r>
            <a:r>
              <a:rPr lang="ru-RU" dirty="0" smtClean="0"/>
              <a:t> в 1-й день, далее по 800 мг 2 раза/</a:t>
            </a:r>
            <a:r>
              <a:rPr lang="ru-RU" dirty="0" err="1" smtClean="0"/>
              <a:t>сут</a:t>
            </a:r>
            <a:r>
              <a:rPr lang="ru-RU" dirty="0" smtClean="0"/>
              <a:t> со 2 по 10 день (таблетки). </a:t>
            </a:r>
          </a:p>
          <a:p>
            <a:r>
              <a:rPr lang="ru-RU" dirty="0" err="1" smtClean="0"/>
              <a:t>ИФН-α, интраназальные</a:t>
            </a:r>
            <a:r>
              <a:rPr lang="ru-RU" dirty="0" smtClean="0"/>
              <a:t> формы</a:t>
            </a:r>
          </a:p>
          <a:p>
            <a:r>
              <a:rPr lang="ru-RU" dirty="0" smtClean="0"/>
              <a:t>Парацетамол 1-2 табл. (500-1000 мг) 2-3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, не более 4 г в сутки (при температуре тела &gt; 38,0 </a:t>
            </a:r>
            <a:r>
              <a:rPr lang="ru-RU" dirty="0" err="1" smtClean="0"/>
              <a:t>ºС</a:t>
            </a:r>
            <a:r>
              <a:rPr lang="ru-RU" dirty="0" smtClean="0"/>
              <a:t>)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Схема 2 </a:t>
            </a:r>
          </a:p>
          <a:p>
            <a:r>
              <a:rPr lang="ru-RU" dirty="0" err="1" smtClean="0"/>
              <a:t>Молнупиравир</a:t>
            </a:r>
            <a:r>
              <a:rPr lang="ru-RU" dirty="0" smtClean="0"/>
              <a:t> 800 мг </a:t>
            </a:r>
            <a:r>
              <a:rPr lang="ru-RU" dirty="0" err="1" smtClean="0"/>
              <a:t>перорально</a:t>
            </a:r>
            <a:r>
              <a:rPr lang="ru-RU" dirty="0" smtClean="0"/>
              <a:t> каждые 12 часов, курс не более 5 дней </a:t>
            </a:r>
          </a:p>
          <a:p>
            <a:r>
              <a:rPr lang="ru-RU" dirty="0" err="1" smtClean="0"/>
              <a:t>ИФН-α, интраназальные</a:t>
            </a:r>
            <a:r>
              <a:rPr lang="ru-RU" dirty="0" smtClean="0"/>
              <a:t> формы</a:t>
            </a:r>
          </a:p>
          <a:p>
            <a:r>
              <a:rPr lang="ru-RU" dirty="0" smtClean="0"/>
              <a:t>Парацетамол 1-2 табл. (500-1000 мг) 2-3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, не более 4 г в сутки (при </a:t>
            </a:r>
            <a:r>
              <a:rPr lang="ru-RU" dirty="0" err="1" smtClean="0"/>
              <a:t>t</a:t>
            </a:r>
            <a:r>
              <a:rPr lang="ru-RU" dirty="0" smtClean="0"/>
              <a:t> тела &gt; 38,0 </a:t>
            </a:r>
            <a:r>
              <a:rPr lang="ru-RU" dirty="0" err="1" smtClean="0"/>
              <a:t>ºС</a:t>
            </a:r>
            <a:r>
              <a:rPr lang="ru-RU" dirty="0" smtClean="0"/>
              <a:t>)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Схема 3 </a:t>
            </a:r>
          </a:p>
          <a:p>
            <a:r>
              <a:rPr lang="ru-RU" dirty="0" smtClean="0"/>
              <a:t>300 мг </a:t>
            </a:r>
            <a:r>
              <a:rPr lang="ru-RU" dirty="0" err="1" smtClean="0"/>
              <a:t>нирматрелвира</a:t>
            </a:r>
            <a:r>
              <a:rPr lang="ru-RU" dirty="0" smtClean="0"/>
              <a:t> + 100 мг </a:t>
            </a:r>
            <a:r>
              <a:rPr lang="ru-RU" dirty="0" err="1" smtClean="0"/>
              <a:t>ритонавира</a:t>
            </a:r>
            <a:r>
              <a:rPr lang="ru-RU" dirty="0" smtClean="0"/>
              <a:t> два раза в сутки (каждые 12 часов). Суточная доза составляет 600 мг </a:t>
            </a:r>
            <a:r>
              <a:rPr lang="ru-RU" dirty="0" err="1" smtClean="0"/>
              <a:t>нирматрелвира</a:t>
            </a:r>
            <a:r>
              <a:rPr lang="ru-RU" dirty="0" smtClean="0"/>
              <a:t> + 200 мг </a:t>
            </a:r>
            <a:r>
              <a:rPr lang="ru-RU" dirty="0" err="1" smtClean="0"/>
              <a:t>ритонавира</a:t>
            </a:r>
            <a:r>
              <a:rPr lang="ru-RU" dirty="0" smtClean="0"/>
              <a:t>. Продолжительность курса лечения - 5 суток. </a:t>
            </a:r>
          </a:p>
          <a:p>
            <a:r>
              <a:rPr lang="ru-RU" dirty="0" err="1" smtClean="0"/>
              <a:t>ИФН-α, интраназальные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Парацетамол 1-2 табл. (500-1000 мг) 2-3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, не более 4 г в сутки (при </a:t>
            </a:r>
            <a:r>
              <a:rPr lang="ru-RU" dirty="0" err="1" smtClean="0"/>
              <a:t>t</a:t>
            </a:r>
            <a:r>
              <a:rPr lang="ru-RU" dirty="0" smtClean="0"/>
              <a:t> тела &gt; 38,0 </a:t>
            </a:r>
            <a:r>
              <a:rPr lang="ru-RU" dirty="0" err="1" smtClean="0"/>
              <a:t>ºС</a:t>
            </a:r>
            <a:r>
              <a:rPr lang="ru-RU" dirty="0" smtClean="0"/>
              <a:t>)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Схема 4 </a:t>
            </a:r>
          </a:p>
          <a:p>
            <a:r>
              <a:rPr lang="ru-RU" dirty="0" err="1" smtClean="0"/>
              <a:t>Умифеновир</a:t>
            </a:r>
            <a:r>
              <a:rPr lang="ru-RU" dirty="0" smtClean="0"/>
              <a:t> 200 мг 4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течение 5-7 дней </a:t>
            </a:r>
          </a:p>
          <a:p>
            <a:r>
              <a:rPr lang="ru-RU" dirty="0" err="1" smtClean="0"/>
              <a:t>ИФН-α, интраназальные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Парацетамол 1-2 табл. (500-1000 мг) 2-3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, не более 4 г в сутки (при температуре тела &gt; 38,0 </a:t>
            </a:r>
            <a:r>
              <a:rPr lang="ru-RU" dirty="0" err="1" smtClean="0"/>
              <a:t>ºС</a:t>
            </a:r>
            <a:r>
              <a:rPr lang="ru-RU" dirty="0" smtClean="0"/>
              <a:t>) раза/</a:t>
            </a:r>
            <a:r>
              <a:rPr lang="ru-RU" dirty="0" err="1" smtClean="0"/>
              <a:t>сут</a:t>
            </a:r>
            <a:r>
              <a:rPr lang="ru-RU" dirty="0" smtClean="0"/>
              <a:t> со 2 по 10 день (таблетки).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" y="1"/>
            <a:ext cx="12349908" cy="4957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</a:t>
            </a:r>
            <a:r>
              <a:rPr lang="ru-RU" sz="3100" b="1" dirty="0" smtClean="0"/>
              <a:t>Схемы лечения в амбулаторных условиях. Легкое течение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83894"/>
            <a:ext cx="12192000" cy="6125378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Схема 5 </a:t>
            </a:r>
          </a:p>
          <a:p>
            <a:r>
              <a:rPr lang="ru-RU" dirty="0" err="1" smtClean="0"/>
              <a:t>Фавипиравир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ИФН-α, интраназальные</a:t>
            </a:r>
            <a:r>
              <a:rPr lang="ru-RU" dirty="0" smtClean="0"/>
              <a:t> формы </a:t>
            </a:r>
          </a:p>
          <a:p>
            <a:r>
              <a:rPr lang="ru-RU" dirty="0" err="1" smtClean="0"/>
              <a:t>Будесонид</a:t>
            </a:r>
            <a:r>
              <a:rPr lang="ru-RU" dirty="0" smtClean="0"/>
              <a:t> (порошок для ингаляций дозированный) По 800 мкг 2 раза в сутки до выздоровления, но не более 14 суток </a:t>
            </a:r>
          </a:p>
          <a:p>
            <a:r>
              <a:rPr lang="ru-RU" dirty="0" smtClean="0"/>
              <a:t>Парацетамол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Схема 6 </a:t>
            </a:r>
          </a:p>
          <a:p>
            <a:r>
              <a:rPr lang="ru-RU" dirty="0" err="1" smtClean="0"/>
              <a:t>Молнупиравир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ИФН-α, интраназальные</a:t>
            </a:r>
            <a:endParaRPr lang="ru-RU" dirty="0" smtClean="0"/>
          </a:p>
          <a:p>
            <a:r>
              <a:rPr lang="ru-RU" dirty="0" err="1" smtClean="0"/>
              <a:t>Будесонид</a:t>
            </a:r>
            <a:r>
              <a:rPr lang="ru-RU" dirty="0" smtClean="0"/>
              <a:t> (порошок для ингаляций дозированный) По 800 мкг 2 раза в сутки до выздоровления, но не более 14 суток  </a:t>
            </a:r>
          </a:p>
          <a:p>
            <a:r>
              <a:rPr lang="ru-RU" dirty="0" smtClean="0"/>
              <a:t>Парацетамол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Схема 7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Нирматрелвир+Ритонавир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ИФН-α, интраназальные</a:t>
            </a:r>
            <a:r>
              <a:rPr lang="ru-RU" dirty="0" smtClean="0"/>
              <a:t> формы</a:t>
            </a:r>
          </a:p>
          <a:p>
            <a:r>
              <a:rPr lang="ru-RU" dirty="0" err="1" smtClean="0"/>
              <a:t>Будесонид</a:t>
            </a:r>
            <a:r>
              <a:rPr lang="ru-RU" dirty="0" smtClean="0"/>
              <a:t> (порошок для ингаляций дозированный) По 800 мкг 2 раза в сутки до выздоровления, но не более 14 суток </a:t>
            </a:r>
          </a:p>
          <a:p>
            <a:r>
              <a:rPr lang="ru-RU" dirty="0" smtClean="0"/>
              <a:t>Парацетамол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Схема 8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Умифеновир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ИФН-α, интраназальные</a:t>
            </a:r>
            <a:r>
              <a:rPr lang="ru-RU" dirty="0" smtClean="0"/>
              <a:t> формы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Будесонид</a:t>
            </a:r>
            <a:r>
              <a:rPr lang="ru-RU" dirty="0" smtClean="0"/>
              <a:t> (порошок для ингаляций дозированный) По 800 мкг 2 раза в сутки до выздоровления, но не более 14 суток </a:t>
            </a:r>
          </a:p>
          <a:p>
            <a:r>
              <a:rPr lang="ru-RU" dirty="0" smtClean="0"/>
              <a:t>Парацетамол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5080"/>
          </a:xfrm>
        </p:spPr>
        <p:txBody>
          <a:bodyPr>
            <a:noAutofit/>
          </a:bodyPr>
          <a:lstStyle/>
          <a:p>
            <a:r>
              <a:rPr lang="ru-RU" sz="2400" dirty="0" smtClean="0"/>
              <a:t>        </a:t>
            </a:r>
            <a:r>
              <a:rPr lang="ru-RU" sz="2400" b="1" dirty="0" smtClean="0"/>
              <a:t>Легкое (пациенты с высоким индексом </a:t>
            </a:r>
            <a:r>
              <a:rPr lang="ru-RU" sz="2400" b="1" dirty="0" err="1" smtClean="0"/>
              <a:t>коморбидности</a:t>
            </a:r>
            <a:r>
              <a:rPr lang="ru-RU" sz="2400" b="1" dirty="0" smtClean="0"/>
              <a:t>) или среднетяжелое течение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71181"/>
            <a:ext cx="12192000" cy="6086819"/>
          </a:xfrm>
        </p:spPr>
        <p:txBody>
          <a:bodyPr numCol="3"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FF0000"/>
                </a:solidFill>
              </a:rPr>
              <a:t>Схема 1 </a:t>
            </a:r>
            <a:endParaRPr lang="ru-RU" dirty="0" smtClean="0"/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1.Фавипиравир </a:t>
            </a:r>
          </a:p>
          <a:p>
            <a:pPr>
              <a:lnSpc>
                <a:spcPct val="120000"/>
              </a:lnSpc>
              <a:buNone/>
            </a:pPr>
            <a:r>
              <a:rPr lang="ru-RU" dirty="0" err="1" smtClean="0"/>
              <a:t>2.ИФН-α, интраназальные</a:t>
            </a:r>
            <a:r>
              <a:rPr lang="ru-RU" dirty="0" smtClean="0"/>
              <a:t> формы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3.Будесонид (порошок для ингаляций дозированный)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4.Парацетамол </a:t>
            </a:r>
          </a:p>
          <a:p>
            <a:pPr>
              <a:lnSpc>
                <a:spcPct val="120000"/>
              </a:lnSpc>
              <a:buNone/>
            </a:pPr>
            <a:r>
              <a:rPr lang="ru-RU" b="1" dirty="0" smtClean="0"/>
              <a:t>5. </a:t>
            </a:r>
            <a:r>
              <a:rPr lang="ru-RU" b="1" dirty="0" err="1" smtClean="0"/>
              <a:t>Ривароксабан</a:t>
            </a:r>
            <a:r>
              <a:rPr lang="ru-RU" b="1" dirty="0" smtClean="0"/>
              <a:t> </a:t>
            </a:r>
            <a:r>
              <a:rPr lang="ru-RU" dirty="0" smtClean="0"/>
              <a:t>10 мг 1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вплоть до 30 дней 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или </a:t>
            </a:r>
            <a:r>
              <a:rPr lang="ru-RU" b="1" dirty="0" err="1" smtClean="0"/>
              <a:t>Апиксабан</a:t>
            </a:r>
            <a:r>
              <a:rPr lang="ru-RU" b="1" dirty="0" smtClean="0"/>
              <a:t> </a:t>
            </a:r>
            <a:r>
              <a:rPr lang="ru-RU" dirty="0" smtClean="0"/>
              <a:t>2,5 мг 2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вплоть до 30 дней 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или </a:t>
            </a:r>
            <a:r>
              <a:rPr lang="ru-RU" b="1" dirty="0" err="1" smtClean="0"/>
              <a:t>Дабигатрана</a:t>
            </a:r>
            <a:r>
              <a:rPr lang="ru-RU" b="1" dirty="0" smtClean="0"/>
              <a:t> </a:t>
            </a:r>
            <a:r>
              <a:rPr lang="ru-RU" dirty="0" err="1" smtClean="0"/>
              <a:t>этексилат</a:t>
            </a:r>
            <a:r>
              <a:rPr lang="ru-RU" dirty="0" smtClean="0"/>
              <a:t>  110 мг 2 раза/</a:t>
            </a:r>
            <a:r>
              <a:rPr lang="ru-RU" dirty="0" err="1" smtClean="0"/>
              <a:t>сут</a:t>
            </a:r>
            <a:r>
              <a:rPr lang="ru-RU" dirty="0" smtClean="0"/>
              <a:t>; 75 мг 2 раза/</a:t>
            </a:r>
            <a:r>
              <a:rPr lang="ru-RU" dirty="0" err="1" smtClean="0"/>
              <a:t>сут</a:t>
            </a:r>
            <a:r>
              <a:rPr lang="ru-RU" dirty="0" smtClean="0"/>
              <a:t> у больных с клиренсом </a:t>
            </a:r>
            <a:r>
              <a:rPr lang="ru-RU" dirty="0" err="1" smtClean="0"/>
              <a:t>креатинина</a:t>
            </a:r>
            <a:r>
              <a:rPr lang="ru-RU" dirty="0" smtClean="0"/>
              <a:t> 30-49 мл/мин вплоть до 30 дней </a:t>
            </a:r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FF0000"/>
                </a:solidFill>
              </a:rPr>
              <a:t>Схема 2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1.Молнупиравир </a:t>
            </a:r>
          </a:p>
          <a:p>
            <a:pPr>
              <a:lnSpc>
                <a:spcPct val="120000"/>
              </a:lnSpc>
              <a:buNone/>
            </a:pPr>
            <a:r>
              <a:rPr lang="ru-RU" dirty="0" err="1" smtClean="0"/>
              <a:t>2.ИФН-α, интраназальные</a:t>
            </a:r>
            <a:r>
              <a:rPr lang="ru-RU" dirty="0" smtClean="0"/>
              <a:t> формы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3.Будесонид (порошок для ингаляций дозированный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4.Парацетамол </a:t>
            </a:r>
          </a:p>
          <a:p>
            <a:pPr>
              <a:lnSpc>
                <a:spcPct val="120000"/>
              </a:lnSpc>
              <a:buNone/>
            </a:pPr>
            <a:r>
              <a:rPr lang="ru-RU" b="1" dirty="0" smtClean="0"/>
              <a:t>4.Тофацитиниб</a:t>
            </a:r>
            <a:r>
              <a:rPr lang="ru-RU" dirty="0" smtClean="0"/>
              <a:t> 10 мг 2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течение 7-14 </a:t>
            </a:r>
            <a:r>
              <a:rPr lang="ru-RU" dirty="0" err="1" smtClean="0"/>
              <a:t>дн</a:t>
            </a:r>
            <a:r>
              <a:rPr lang="ru-RU" dirty="0" smtClean="0"/>
              <a:t>.</a:t>
            </a:r>
          </a:p>
          <a:p>
            <a:pPr>
              <a:lnSpc>
                <a:spcPct val="120000"/>
              </a:lnSpc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b="1" dirty="0" smtClean="0"/>
              <a:t>или </a:t>
            </a:r>
            <a:r>
              <a:rPr lang="ru-RU" b="1" dirty="0" err="1" smtClean="0"/>
              <a:t>Барицитиниб</a:t>
            </a:r>
            <a:r>
              <a:rPr lang="ru-RU" b="1" dirty="0" smtClean="0"/>
              <a:t> </a:t>
            </a:r>
            <a:r>
              <a:rPr lang="ru-RU" dirty="0" smtClean="0"/>
              <a:t>4 мг 1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течение 7-14 дней </a:t>
            </a:r>
          </a:p>
          <a:p>
            <a:pPr>
              <a:lnSpc>
                <a:spcPct val="120000"/>
              </a:lnSpc>
              <a:buNone/>
            </a:pPr>
            <a:r>
              <a:rPr lang="ru-RU" b="1" dirty="0" smtClean="0"/>
              <a:t>или </a:t>
            </a:r>
            <a:r>
              <a:rPr lang="ru-RU" b="1" dirty="0" err="1" smtClean="0"/>
              <a:t>Упадацитиниб</a:t>
            </a:r>
            <a:r>
              <a:rPr lang="ru-RU" b="1" dirty="0" smtClean="0"/>
              <a:t> </a:t>
            </a:r>
            <a:r>
              <a:rPr lang="ru-RU" dirty="0" smtClean="0"/>
              <a:t>15 мг 1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течение 7-14 дней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5. </a:t>
            </a:r>
            <a:r>
              <a:rPr lang="ru-RU" dirty="0" err="1" smtClean="0"/>
              <a:t>Ривароксабан</a:t>
            </a:r>
            <a:r>
              <a:rPr lang="ru-RU" dirty="0" smtClean="0"/>
              <a:t> 10 мг 1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вплоть до 30 дней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или </a:t>
            </a:r>
            <a:r>
              <a:rPr lang="ru-RU" dirty="0" err="1" smtClean="0"/>
              <a:t>Апиксабан</a:t>
            </a:r>
            <a:r>
              <a:rPr lang="ru-RU" dirty="0" smtClean="0"/>
              <a:t> 2,5 мг 2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вплоть до 30 дней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или </a:t>
            </a:r>
            <a:r>
              <a:rPr lang="ru-RU" dirty="0" err="1" smtClean="0"/>
              <a:t>Дабигатрана</a:t>
            </a:r>
            <a:r>
              <a:rPr lang="ru-RU" dirty="0" smtClean="0"/>
              <a:t> </a:t>
            </a:r>
            <a:r>
              <a:rPr lang="ru-RU" dirty="0" err="1" smtClean="0"/>
              <a:t>этексилат</a:t>
            </a:r>
            <a:r>
              <a:rPr lang="ru-RU" dirty="0" smtClean="0"/>
              <a:t>  110 мг 2 раза/</a:t>
            </a:r>
            <a:r>
              <a:rPr lang="ru-RU" dirty="0" err="1" smtClean="0"/>
              <a:t>сут</a:t>
            </a:r>
            <a:r>
              <a:rPr lang="ru-RU" dirty="0" smtClean="0"/>
              <a:t>; 75 мг 2 раза/</a:t>
            </a:r>
            <a:r>
              <a:rPr lang="ru-RU" dirty="0" err="1" smtClean="0"/>
              <a:t>сут</a:t>
            </a:r>
            <a:r>
              <a:rPr lang="ru-RU" dirty="0" smtClean="0"/>
              <a:t> у больных с клиренсом </a:t>
            </a:r>
            <a:r>
              <a:rPr lang="ru-RU" dirty="0" err="1" smtClean="0"/>
              <a:t>креатинина</a:t>
            </a:r>
            <a:r>
              <a:rPr lang="ru-RU" dirty="0" smtClean="0"/>
              <a:t> 30-49 мл/мин вплоть до 30 дней </a:t>
            </a:r>
          </a:p>
          <a:p>
            <a:pPr>
              <a:lnSpc>
                <a:spcPct val="120000"/>
              </a:lnSpc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buNone/>
            </a:pPr>
            <a:endParaRPr lang="ru-RU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rgbClr val="FF0000"/>
                </a:solidFill>
              </a:rPr>
              <a:t>Схема 3 </a:t>
            </a:r>
            <a:endParaRPr lang="ru-RU" dirty="0" smtClean="0"/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1.Нирматрелвир+Ритонавир 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2. </a:t>
            </a:r>
            <a:r>
              <a:rPr lang="ru-RU" dirty="0" err="1" smtClean="0"/>
              <a:t>ИФН-α</a:t>
            </a:r>
            <a:r>
              <a:rPr lang="ru-RU" dirty="0" smtClean="0"/>
              <a:t>, </a:t>
            </a:r>
            <a:r>
              <a:rPr lang="ru-RU" dirty="0" err="1" smtClean="0"/>
              <a:t>интраназальные</a:t>
            </a:r>
            <a:r>
              <a:rPr lang="ru-RU" dirty="0" smtClean="0"/>
              <a:t> 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3. </a:t>
            </a:r>
            <a:r>
              <a:rPr lang="ru-RU" dirty="0" err="1" smtClean="0"/>
              <a:t>Будесонид</a:t>
            </a:r>
            <a:r>
              <a:rPr lang="ru-RU" dirty="0" smtClean="0"/>
              <a:t> (порошок для ингаляций дозированный) 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4 Парацетамол 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5. </a:t>
            </a:r>
            <a:r>
              <a:rPr lang="ru-RU" dirty="0" err="1" smtClean="0"/>
              <a:t>Тофацитиниб</a:t>
            </a:r>
            <a:r>
              <a:rPr lang="ru-RU" dirty="0" smtClean="0"/>
              <a:t> 10 мг 2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течение 7-14 дней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    или </a:t>
            </a:r>
            <a:r>
              <a:rPr lang="ru-RU" dirty="0" err="1" smtClean="0"/>
              <a:t>Барицитиниб</a:t>
            </a:r>
            <a:r>
              <a:rPr lang="ru-RU" dirty="0" smtClean="0"/>
              <a:t> 4 мг 1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течение 7-14 дней 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    или </a:t>
            </a:r>
            <a:r>
              <a:rPr lang="ru-RU" dirty="0" err="1" smtClean="0"/>
              <a:t>Упадацитиниб</a:t>
            </a:r>
            <a:r>
              <a:rPr lang="ru-RU" dirty="0" smtClean="0"/>
              <a:t> 15 мг 1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 течение 7-14 дней 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6. </a:t>
            </a:r>
            <a:r>
              <a:rPr lang="ru-RU" dirty="0" err="1" smtClean="0"/>
              <a:t>Ривароксабан</a:t>
            </a:r>
            <a:r>
              <a:rPr lang="ru-RU" dirty="0" smtClean="0"/>
              <a:t> 10 мг 1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вплоть до 30 дней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    или </a:t>
            </a:r>
            <a:r>
              <a:rPr lang="ru-RU" dirty="0" err="1" smtClean="0"/>
              <a:t>Апиксабан</a:t>
            </a:r>
            <a:r>
              <a:rPr lang="ru-RU" dirty="0" smtClean="0"/>
              <a:t> 2,5 мг 2 </a:t>
            </a:r>
            <a:r>
              <a:rPr lang="ru-RU" dirty="0" err="1" smtClean="0"/>
              <a:t>р</a:t>
            </a:r>
            <a:r>
              <a:rPr lang="ru-RU" dirty="0" smtClean="0"/>
              <a:t>/</a:t>
            </a:r>
            <a:r>
              <a:rPr lang="ru-RU" dirty="0" err="1" smtClean="0"/>
              <a:t>сут</a:t>
            </a:r>
            <a:r>
              <a:rPr lang="ru-RU" dirty="0" smtClean="0"/>
              <a:t> вплоть до 30 дней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dirty="0" smtClean="0"/>
              <a:t>     или </a:t>
            </a:r>
            <a:r>
              <a:rPr lang="ru-RU" dirty="0" err="1" smtClean="0"/>
              <a:t>Дабигатрана</a:t>
            </a:r>
            <a:r>
              <a:rPr lang="ru-RU" dirty="0" smtClean="0"/>
              <a:t> этексилат6 110 мг 2 раза/</a:t>
            </a:r>
            <a:r>
              <a:rPr lang="ru-RU" dirty="0" err="1" smtClean="0"/>
              <a:t>сут</a:t>
            </a:r>
            <a:r>
              <a:rPr lang="ru-RU" dirty="0" smtClean="0"/>
              <a:t>; 75 мг 2 раза/</a:t>
            </a:r>
            <a:r>
              <a:rPr lang="ru-RU" dirty="0" err="1" smtClean="0"/>
              <a:t>сут</a:t>
            </a:r>
            <a:r>
              <a:rPr lang="ru-RU" dirty="0" smtClean="0"/>
              <a:t> у больных с клиренсом </a:t>
            </a:r>
            <a:r>
              <a:rPr lang="ru-RU" dirty="0" err="1" smtClean="0"/>
              <a:t>креатинина</a:t>
            </a:r>
            <a:r>
              <a:rPr lang="ru-RU" dirty="0" smtClean="0"/>
              <a:t> 30-49 мл/мин вплоть до 30 дней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2213"/>
            <a:ext cx="10515600" cy="37457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</a:t>
            </a:r>
            <a:br>
              <a:rPr lang="ru-RU" dirty="0" smtClean="0"/>
            </a:br>
            <a:r>
              <a:rPr lang="ru-RU" dirty="0" smtClean="0"/>
              <a:t>            </a:t>
            </a:r>
            <a:r>
              <a:rPr lang="ru-RU" b="1" dirty="0" smtClean="0"/>
              <a:t>Патогенетическое лечение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207" y="528810"/>
            <a:ext cx="12059799" cy="632919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Минздрав </a:t>
            </a:r>
            <a:r>
              <a:rPr lang="ru-RU" dirty="0"/>
              <a:t>добавил две рекомендации в раздел патогенетического лечения COVID-19. </a:t>
            </a:r>
            <a:endParaRPr lang="ru-RU" dirty="0" smtClean="0"/>
          </a:p>
          <a:p>
            <a:r>
              <a:rPr lang="ru-RU" dirty="0" smtClean="0"/>
              <a:t>Эксперты </a:t>
            </a:r>
            <a:r>
              <a:rPr lang="ru-RU" dirty="0"/>
              <a:t>рекомендуют использовать </a:t>
            </a:r>
            <a:r>
              <a:rPr lang="ru-RU" b="1" dirty="0" err="1"/>
              <a:t>тирозил-D-аланил-глицил-фенилаланил-лейцил-аргинина</a:t>
            </a:r>
            <a:r>
              <a:rPr lang="ru-RU" b="1" dirty="0"/>
              <a:t> </a:t>
            </a:r>
            <a:r>
              <a:rPr lang="ru-RU" b="1" dirty="0" err="1"/>
              <a:t>сукцината</a:t>
            </a:r>
            <a:r>
              <a:rPr lang="ru-RU" b="1" dirty="0"/>
              <a:t> </a:t>
            </a:r>
            <a:r>
              <a:rPr lang="ru-RU" dirty="0"/>
              <a:t>в комплексной терапии. </a:t>
            </a:r>
            <a:r>
              <a:rPr lang="ru-RU" dirty="0" smtClean="0"/>
              <a:t>При </a:t>
            </a:r>
            <a:r>
              <a:rPr lang="ru-RU" dirty="0"/>
              <a:t>использовании препарата у пациентов снижается длительность симптомов </a:t>
            </a:r>
            <a:r>
              <a:rPr lang="ru-RU" dirty="0" smtClean="0"/>
              <a:t>заболевания, назначают </a:t>
            </a:r>
            <a:r>
              <a:rPr lang="ru-RU" dirty="0"/>
              <a:t>внутримышечно в дозе 1,16 мг или </a:t>
            </a:r>
            <a:r>
              <a:rPr lang="ru-RU" dirty="0" err="1"/>
              <a:t>ингаляционно</a:t>
            </a:r>
            <a:r>
              <a:rPr lang="ru-RU" dirty="0"/>
              <a:t> по 11,6 мг один раз в сутки в течение 10 дней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Также в документ включена рекомендация по использованию комбинации </a:t>
            </a:r>
            <a:r>
              <a:rPr lang="ru-RU" b="1" dirty="0" err="1" smtClean="0"/>
              <a:t>дииндолилметана</a:t>
            </a:r>
            <a:r>
              <a:rPr lang="ru-RU" b="1" dirty="0" smtClean="0"/>
              <a:t> и рыбьего жира из печени тресковых рыб </a:t>
            </a:r>
            <a:r>
              <a:rPr lang="ru-RU" dirty="0" smtClean="0"/>
              <a:t>для предотвращения появления или прогрессирования дыхательной недостаточности у людей со среднетяжелой и тяжелой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пневмонией, использование этого средства сокращает продолжительность лихорадочного периода и ускоряет нормализацию маркеров воспаления. Препарат назначают </a:t>
            </a:r>
            <a:r>
              <a:rPr lang="ru-RU" dirty="0" err="1" smtClean="0"/>
              <a:t>перорально</a:t>
            </a:r>
            <a:r>
              <a:rPr lang="ru-RU" dirty="0" smtClean="0"/>
              <a:t> 3 раза в день по 4 капсулы в течение первых 2х суток после выявления заболевания, а затем по 2 капсулы дважды в день еще 5 дней</a:t>
            </a:r>
          </a:p>
          <a:p>
            <a:r>
              <a:rPr lang="ru-RU" dirty="0" smtClean="0"/>
              <a:t>При развитии </a:t>
            </a:r>
            <a:r>
              <a:rPr lang="ru-RU" b="1" dirty="0" smtClean="0"/>
              <a:t>бактериальной инфекции </a:t>
            </a:r>
            <a:r>
              <a:rPr lang="ru-RU" dirty="0" smtClean="0"/>
              <a:t>вне стационара или в первые 48 ч. пребывания в стационаре антибактериальная терапия соответствует таковой </a:t>
            </a:r>
            <a:r>
              <a:rPr lang="ru-RU" b="1" dirty="0" smtClean="0"/>
              <a:t>при внебольничной пневмонии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896273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192002" cy="473724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x-none" sz="2200" b="1" smtClean="0"/>
              <a:t>Пересмотренные рекомендации по методам лечения COVID-19 у людей с нетяжелыми формами COVID-19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5253" y="429665"/>
            <a:ext cx="11887200" cy="629063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ВОЗ настоятельно рекомендует комбинацию </a:t>
            </a:r>
            <a:r>
              <a:rPr lang="ru-RU" dirty="0" err="1" smtClean="0"/>
              <a:t>нирматрелвир-ритонавир</a:t>
            </a:r>
            <a:r>
              <a:rPr lang="ru-RU" dirty="0" smtClean="0"/>
              <a:t> (также известную под торговым наименованием «</a:t>
            </a:r>
            <a:r>
              <a:rPr lang="ru-RU" dirty="0" err="1" smtClean="0"/>
              <a:t>Паксловид</a:t>
            </a:r>
            <a:r>
              <a:rPr lang="ru-RU" dirty="0" smtClean="0"/>
              <a:t>») для лечения лиц с высоким и средним уровнем риска госпитализации. Согласно рекомендациям, </a:t>
            </a:r>
            <a:r>
              <a:rPr lang="ru-RU" dirty="0" err="1" smtClean="0"/>
              <a:t>нирматрелвир-ритонавир</a:t>
            </a:r>
            <a:r>
              <a:rPr lang="ru-RU" dirty="0" smtClean="0"/>
              <a:t> считается оптимальным выбором для большинства пациентов с соответствующими показаниями, принимая во внимание терапевтические преимущества данной комбинации препаратов, простоту применения и меньший риск неблагоприятных проявлений. Комбинация </a:t>
            </a:r>
            <a:r>
              <a:rPr lang="ru-RU" dirty="0" err="1" smtClean="0"/>
              <a:t>нирматрелвир-ритонавир</a:t>
            </a:r>
            <a:r>
              <a:rPr lang="ru-RU" dirty="0" smtClean="0"/>
              <a:t> впервые была рекомендована ВОЗ в апреле 2022 г.</a:t>
            </a:r>
          </a:p>
          <a:p>
            <a:r>
              <a:rPr lang="ru-RU" dirty="0" smtClean="0"/>
              <a:t>В случае отсутствия комбинированного препарата </a:t>
            </a:r>
            <a:r>
              <a:rPr lang="ru-RU" dirty="0" err="1" smtClean="0"/>
              <a:t>нирматрелвир-ритонавир</a:t>
            </a:r>
            <a:r>
              <a:rPr lang="ru-RU" dirty="0" smtClean="0"/>
              <a:t> для лечения пациентов с высоким уровнем риска госпитализации ВОЗ рекомендует использовать </a:t>
            </a:r>
            <a:r>
              <a:rPr lang="ru-RU" dirty="0" err="1" smtClean="0"/>
              <a:t>молнупиравир</a:t>
            </a:r>
            <a:r>
              <a:rPr lang="ru-RU" dirty="0" smtClean="0"/>
              <a:t> или </a:t>
            </a:r>
            <a:r>
              <a:rPr lang="ru-RU" dirty="0" err="1" smtClean="0"/>
              <a:t>ремдесивир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ВОЗ не рекомендует использовать </a:t>
            </a:r>
            <a:r>
              <a:rPr lang="ru-RU" dirty="0" err="1" smtClean="0"/>
              <a:t>молнупиравир</a:t>
            </a:r>
            <a:r>
              <a:rPr lang="ru-RU" dirty="0" smtClean="0"/>
              <a:t> и </a:t>
            </a:r>
            <a:r>
              <a:rPr lang="ru-RU" dirty="0" err="1" smtClean="0"/>
              <a:t>ремдесивир</a:t>
            </a:r>
            <a:r>
              <a:rPr lang="ru-RU" dirty="0" smtClean="0"/>
              <a:t> для лечения пациентов категории среднего уровня риска госпитализации, поскольку у данной категории пациентов потенциальный вред здоровью перевешивает ограниченную пользу этих препаратов.</a:t>
            </a:r>
          </a:p>
          <a:p>
            <a:r>
              <a:rPr lang="ru-RU" dirty="0" smtClean="0"/>
              <a:t>В отношении лиц с низким уровнем риска госпитализации проводить какую-либо противовирусную терапию ВОЗ не рекомендует. Такие симптомы, как лихорадка и болевой синдром, по-прежнему можно купировать с помощью анальгетиков, например парацетамола. </a:t>
            </a:r>
          </a:p>
          <a:p>
            <a:r>
              <a:rPr lang="ru-RU" dirty="0" smtClean="0"/>
              <a:t>ВОЗ также не рекомендует использовать новый противовирусный препарат (VV116) для лечения пациентов за рамками клинических испытаний.</a:t>
            </a:r>
          </a:p>
          <a:p>
            <a:r>
              <a:rPr lang="ru-RU" dirty="0" smtClean="0"/>
              <a:t>В обновленную редакцию руководства также включена настоятельная рекомендация избегать назначения </a:t>
            </a:r>
            <a:r>
              <a:rPr lang="ru-RU" dirty="0" err="1" smtClean="0"/>
              <a:t>ивермектина</a:t>
            </a:r>
            <a:r>
              <a:rPr lang="ru-RU" dirty="0" smtClean="0"/>
              <a:t> пациентам с нетяжелыми формами COVID-19. ВОЗ по-прежнему рекомендует применять </a:t>
            </a:r>
            <a:r>
              <a:rPr lang="ru-RU" dirty="0" err="1" smtClean="0"/>
              <a:t>ивермектин</a:t>
            </a:r>
            <a:r>
              <a:rPr lang="ru-RU" dirty="0" smtClean="0"/>
              <a:t> при лечении пациентов с тяжелой или критической формами COVID-19 только в рамках клинических испытаний.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Особые группы пациентов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Добавлена </a:t>
            </a:r>
            <a:r>
              <a:rPr lang="ru-RU" dirty="0"/>
              <a:t>информация по лечению </a:t>
            </a:r>
            <a:r>
              <a:rPr lang="ru-RU" dirty="0" err="1"/>
              <a:t>коронавирусной</a:t>
            </a:r>
            <a:r>
              <a:rPr lang="ru-RU" dirty="0"/>
              <a:t> инфекции у людей с </a:t>
            </a:r>
            <a:r>
              <a:rPr lang="ru-RU" b="1" dirty="0"/>
              <a:t>бронхиальной астмой </a:t>
            </a:r>
            <a:r>
              <a:rPr lang="ru-RU" dirty="0"/>
              <a:t>и </a:t>
            </a:r>
            <a:r>
              <a:rPr lang="ru-RU" b="1" dirty="0"/>
              <a:t>туберкулезом.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выявлении COVID-19 у пациента с </a:t>
            </a:r>
            <a:r>
              <a:rPr lang="ru-RU" b="1" dirty="0"/>
              <a:t>бронхиальной астмой </a:t>
            </a:r>
            <a:r>
              <a:rPr lang="ru-RU" dirty="0"/>
              <a:t>следует продолжать базисную терапию в том же объеме, включая применение кортикостероидов. Также следует продолжать прием биологических препаратов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Последствия заражения COVID-19 </a:t>
            </a:r>
            <a:r>
              <a:rPr lang="ru-RU" b="1" dirty="0" smtClean="0"/>
              <a:t>при туберкулезе </a:t>
            </a:r>
            <a:r>
              <a:rPr lang="ru-RU" dirty="0" smtClean="0"/>
              <a:t>до конца не изучены. Чтобы исключить развитие сочетанной патологии и наличие туберкулезной инфекции при подозрении на COVID-19, эксперты предлагают проводить обследование на туберкулез одновременно с тестированием на </a:t>
            </a:r>
            <a:r>
              <a:rPr lang="ru-RU" dirty="0" err="1" smtClean="0"/>
              <a:t>коронавирусную</a:t>
            </a:r>
            <a:r>
              <a:rPr lang="ru-RU" dirty="0" smtClean="0"/>
              <a:t> инфекцию. Для выявления туберкулеза предлагается использовать лабораторные тесты на высвобождение </a:t>
            </a:r>
            <a:r>
              <a:rPr lang="ru-RU" dirty="0" err="1" smtClean="0"/>
              <a:t>гамма-интерферона</a:t>
            </a:r>
            <a:r>
              <a:rPr lang="ru-RU" dirty="0" smtClean="0"/>
              <a:t>, для проведения которых необходимо посетить лабораторию только один раз. В случае возникновения </a:t>
            </a:r>
            <a:r>
              <a:rPr lang="ru-RU" dirty="0" err="1" smtClean="0"/>
              <a:t>лимфопении</a:t>
            </a:r>
            <a:r>
              <a:rPr lang="ru-RU" dirty="0" smtClean="0"/>
              <a:t> при COVID-19 наилучшим методом для выявления туберкулеза служит ELISPOT.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48167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38978"/>
            <a:ext cx="10972800" cy="7786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Особые группы пациентов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Подробно </a:t>
            </a:r>
            <a:r>
              <a:rPr lang="ru-RU" dirty="0"/>
              <a:t>рассматриваются особенности ведения пациентов с </a:t>
            </a:r>
            <a:r>
              <a:rPr lang="ru-RU" b="1" dirty="0"/>
              <a:t>заболеваниями системы крови </a:t>
            </a:r>
            <a:r>
              <a:rPr lang="ru-RU" dirty="0"/>
              <a:t>и </a:t>
            </a:r>
            <a:r>
              <a:rPr lang="ru-RU" b="1" dirty="0"/>
              <a:t>реципиентов гемопоэтических стволовых клеток крови</a:t>
            </a:r>
            <a:r>
              <a:rPr lang="ru-RU" dirty="0"/>
              <a:t>. В случае подтвержденного диагноза COVID-19 им рекомендуется прервать противоопухолевое лечение до регресса пневмонии, улучшения течения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 и получения отрицательного результата ПЦР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поражениях легких и проведении бронхоальвеолярного </a:t>
            </a:r>
            <a:r>
              <a:rPr lang="ru-RU" dirty="0" err="1" smtClean="0"/>
              <a:t>лаважа</a:t>
            </a:r>
            <a:r>
              <a:rPr lang="ru-RU" dirty="0" smtClean="0"/>
              <a:t> необходимо убедиться в отсутствии </a:t>
            </a:r>
            <a:r>
              <a:rPr lang="ru-RU" dirty="0" err="1" smtClean="0"/>
              <a:t>РНК-вируса</a:t>
            </a:r>
            <a:r>
              <a:rPr lang="ru-RU" dirty="0" smtClean="0"/>
              <a:t> в </a:t>
            </a:r>
            <a:r>
              <a:rPr lang="ru-RU" dirty="0" err="1" smtClean="0"/>
              <a:t>лаважной</a:t>
            </a:r>
            <a:r>
              <a:rPr lang="ru-RU" dirty="0" smtClean="0"/>
              <a:t> жидкости. При прогрессировании заболевания возможно продолжение химиотерапии с использованием наиболее щадящих схем. Лечение COVID-19 следует проводить в соответствии с общими рекомендациями при более тщательном мониторинге состояния пациентов. Необходимо учитывать возможность развития тромбоцитопении.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87190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030419" cy="92541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             </a:t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            </a:t>
            </a:r>
            <a:r>
              <a:rPr lang="x-none" sz="2200" b="1" smtClean="0"/>
              <a:t>Обновленные показатели риска госпитализации у пациентов с нетяжелыми формами COVID-19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134737"/>
            <a:ext cx="10515600" cy="504222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руководство включены обновленные показатели риска госпитализации у пациентов с нетяжелыми формами COVID-19.</a:t>
            </a:r>
          </a:p>
          <a:p>
            <a:r>
              <a:rPr lang="ru-RU" dirty="0" smtClean="0"/>
              <a:t>Циркулирующие в настоящее время варианты вируса COVID-19, вызывают менее тяжелые формы заболевания, а на фоне вакцинации уровень популяционного иммунитета повысился; все это приводит к снижению риска развития тяжелых форм заболеваний и летального исхода у большинства пациентов. </a:t>
            </a:r>
          </a:p>
          <a:p>
            <a:r>
              <a:rPr lang="ru-RU" dirty="0" smtClean="0"/>
              <a:t>В рамках данного обновления руководства были внесены изменения в показатели риска госпитализации у пациентов с нетяжелыми формами COVID-19. В новой редакции руководства к категории среднего риска теперь отнесены лица, ранее относившиеся к категории высокого риска, в том числе пожилые люди и/или люди с хроническими заболеваниями, инвалидностью и сопутствующими хроническими заболеваниями. Новые оценки риска помогут медицинским работникам в выявлении лиц с высоким, умеренным или низким уровнем риска госпитализации и в подборе оптимального лечения в соответствии с рекомендациями ВОЗ.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0508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                </a:t>
            </a:r>
            <a:r>
              <a:rPr lang="x-none" sz="2000" b="1" smtClean="0"/>
              <a:t>Обновленные показатели риска госпитализации у пациентов с нетяжелыми формами COVID-19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226" y="848301"/>
            <a:ext cx="11876183" cy="6009701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b="1" dirty="0" smtClean="0"/>
              <a:t>Высокий уровень риска: </a:t>
            </a:r>
            <a:r>
              <a:rPr lang="ru-RU" dirty="0" smtClean="0"/>
              <a:t>лица с подавленным иммунитетом по-прежнему считаются подверженными повышенному риску госпитализации в случае заражения COVID-19, и частота госпитализации в этой категории пациентов составляет 6%.</a:t>
            </a:r>
          </a:p>
          <a:p>
            <a:pPr lvl="0"/>
            <a:r>
              <a:rPr lang="ru-RU" b="1" dirty="0" smtClean="0"/>
              <a:t>Средний уровень риска: </a:t>
            </a:r>
            <a:r>
              <a:rPr lang="ru-RU" dirty="0" smtClean="0"/>
              <a:t>лица в возрасте старше 65 лет, страдающие такими патологическими состояниями, как ожирение, диабет и/или хронические заболевания, включая хроническую </a:t>
            </a:r>
            <a:r>
              <a:rPr lang="ru-RU" dirty="0" err="1" smtClean="0"/>
              <a:t>обструктивную</a:t>
            </a:r>
            <a:r>
              <a:rPr lang="ru-RU" dirty="0" smtClean="0"/>
              <a:t> болезнь легких, болезни почек или печени, онкологические заболевания, лица с инвалидностью, а также лица с осложнениями хронических заболеваний относятся к категории среднего риска; частота госпитализации таких пациентов по оценкам составляет порядка 3%.</a:t>
            </a:r>
          </a:p>
          <a:p>
            <a:pPr lvl="0"/>
            <a:r>
              <a:rPr lang="ru-RU" b="1" dirty="0" smtClean="0"/>
              <a:t>Низкий уровень риска:</a:t>
            </a:r>
            <a:r>
              <a:rPr lang="ru-RU" dirty="0" smtClean="0"/>
              <a:t> все лица, не отнесенные к категории высокого или среднего риска, относятся к категории низкого риска госпитализации (0,5%). К этой категории принадлежит большинство людей.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421" y="1"/>
            <a:ext cx="11916579" cy="1178804"/>
          </a:xfrm>
        </p:spPr>
        <p:txBody>
          <a:bodyPr>
            <a:normAutofit/>
          </a:bodyPr>
          <a:lstStyle/>
          <a:p>
            <a:r>
              <a:rPr lang="ru-RU" dirty="0" smtClean="0"/>
              <a:t>    СПЕЦИФИЧЕСКАЯ ПРОФИЛАКТИКА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273" y="958473"/>
            <a:ext cx="12015727" cy="5750805"/>
          </a:xfrm>
        </p:spPr>
        <p:txBody>
          <a:bodyPr>
            <a:noAutofit/>
          </a:bodyPr>
          <a:lstStyle/>
          <a:p>
            <a:r>
              <a:rPr lang="ru-RU" sz="1600" dirty="0" smtClean="0"/>
              <a:t>В Российской Федерации для специфической профилактики COVID-19 зарегистрированы следующие вакцины: </a:t>
            </a:r>
          </a:p>
          <a:p>
            <a:pPr>
              <a:buNone/>
            </a:pPr>
            <a:r>
              <a:rPr lang="ru-RU" sz="1600" dirty="0" smtClean="0"/>
              <a:t>• комбинированная векторная вакцина («</a:t>
            </a:r>
            <a:r>
              <a:rPr lang="ru-RU" sz="1600" dirty="0" err="1" smtClean="0"/>
              <a:t>Гам-КОВИД-Вак</a:t>
            </a:r>
            <a:r>
              <a:rPr lang="ru-RU" sz="1600" dirty="0" smtClean="0"/>
              <a:t>», раствор для внутримышечного введения), дата регистрации 11.08.2020 г.; для людей от 18 лет; </a:t>
            </a:r>
          </a:p>
          <a:p>
            <a:pPr>
              <a:buNone/>
            </a:pPr>
            <a:r>
              <a:rPr lang="ru-RU" sz="1600" dirty="0" smtClean="0"/>
              <a:t>• комбинированная векторная вакцина («</a:t>
            </a:r>
            <a:r>
              <a:rPr lang="ru-RU" sz="1600" dirty="0" err="1" smtClean="0"/>
              <a:t>Гам-КОВИД-Вак-Лио</a:t>
            </a:r>
            <a:r>
              <a:rPr lang="ru-RU" sz="1600" dirty="0" smtClean="0"/>
              <a:t>»), дата регистрации 25.08.2020 г.; </a:t>
            </a:r>
          </a:p>
          <a:p>
            <a:pPr>
              <a:buNone/>
            </a:pPr>
            <a:r>
              <a:rPr lang="ru-RU" sz="1600" dirty="0" smtClean="0"/>
              <a:t>• вакцина на основе пептидных антигенов («</a:t>
            </a:r>
            <a:r>
              <a:rPr lang="ru-RU" sz="1600" dirty="0" err="1" smtClean="0"/>
              <a:t>ЭпиВакКорона</a:t>
            </a:r>
            <a:r>
              <a:rPr lang="ru-RU" sz="1600" dirty="0" smtClean="0"/>
              <a:t>»), дата регистрации 13.10.2020 г.; для людей от 18 лет; </a:t>
            </a:r>
          </a:p>
          <a:p>
            <a:pPr>
              <a:buNone/>
            </a:pPr>
            <a:r>
              <a:rPr lang="ru-RU" sz="1600" dirty="0" smtClean="0"/>
              <a:t>• вакцина </a:t>
            </a:r>
            <a:r>
              <a:rPr lang="ru-RU" sz="1600" dirty="0" err="1" smtClean="0"/>
              <a:t>коронавирусная</a:t>
            </a:r>
            <a:r>
              <a:rPr lang="ru-RU" sz="1600" dirty="0" smtClean="0"/>
              <a:t> инактивированная </a:t>
            </a:r>
            <a:r>
              <a:rPr lang="ru-RU" sz="1600" dirty="0" err="1" smtClean="0"/>
              <a:t>цельновирионная</a:t>
            </a:r>
            <a:r>
              <a:rPr lang="ru-RU" sz="1600" dirty="0" smtClean="0"/>
              <a:t> концентрированная очищенная («</a:t>
            </a:r>
            <a:r>
              <a:rPr lang="ru-RU" sz="1600" dirty="0" err="1" smtClean="0"/>
              <a:t>КовиВак</a:t>
            </a:r>
            <a:r>
              <a:rPr lang="ru-RU" sz="1600" dirty="0" smtClean="0"/>
              <a:t>»), дата регистрации 19.02.2021 г.; </a:t>
            </a:r>
          </a:p>
          <a:p>
            <a:pPr>
              <a:buNone/>
            </a:pPr>
            <a:r>
              <a:rPr lang="ru-RU" sz="1600" dirty="0" smtClean="0"/>
              <a:t>• однокомпонентная векторная вакцина («Спутник </a:t>
            </a:r>
            <a:r>
              <a:rPr lang="ru-RU" sz="1600" dirty="0" err="1" smtClean="0"/>
              <a:t>Лайт</a:t>
            </a:r>
            <a:r>
              <a:rPr lang="ru-RU" sz="1600" dirty="0" smtClean="0"/>
              <a:t>»), дата регистрации 06.05.2021 г.; </a:t>
            </a:r>
          </a:p>
          <a:p>
            <a:pPr>
              <a:buNone/>
            </a:pPr>
            <a:r>
              <a:rPr lang="ru-RU" sz="1600" dirty="0" smtClean="0"/>
              <a:t>• вакцина на основе пептидных антигенов («</a:t>
            </a:r>
            <a:r>
              <a:rPr lang="ru-RU" sz="1600" dirty="0" err="1" smtClean="0"/>
              <a:t>АВРОРА-КоВ</a:t>
            </a:r>
            <a:r>
              <a:rPr lang="ru-RU" sz="1600" dirty="0" smtClean="0"/>
              <a:t>»), дата регистрации 26.08.2021 г., дата переоформления 12.04.2022 г.; для лиц в возрасте от 18 до 60 лет;</a:t>
            </a:r>
          </a:p>
          <a:p>
            <a:pPr>
              <a:buNone/>
            </a:pPr>
            <a:r>
              <a:rPr lang="ru-RU" sz="1600" dirty="0" smtClean="0"/>
              <a:t>• комбинированная векторная вакцина («</a:t>
            </a:r>
            <a:r>
              <a:rPr lang="ru-RU" sz="1600" dirty="0" err="1" smtClean="0"/>
              <a:t>Гам-КОВИД-Вак-М</a:t>
            </a:r>
            <a:r>
              <a:rPr lang="ru-RU" sz="1600" dirty="0" smtClean="0"/>
              <a:t>»), дата регистрации 24.11.2021. для подростков от 12 до 17 лет.</a:t>
            </a:r>
          </a:p>
          <a:p>
            <a:pPr>
              <a:buNone/>
            </a:pPr>
            <a:r>
              <a:rPr lang="ru-RU" sz="1600" dirty="0" smtClean="0"/>
              <a:t>• Вакцина </a:t>
            </a:r>
            <a:r>
              <a:rPr lang="ru-RU" sz="1600" dirty="0" err="1" smtClean="0"/>
              <a:t>субъединичная</a:t>
            </a:r>
            <a:r>
              <a:rPr lang="ru-RU" sz="1600" dirty="0" smtClean="0"/>
              <a:t> </a:t>
            </a:r>
            <a:r>
              <a:rPr lang="ru-RU" sz="1600" dirty="0" err="1" smtClean="0"/>
              <a:t>рекомбинантная</a:t>
            </a:r>
            <a:r>
              <a:rPr lang="ru-RU" sz="1600" dirty="0" smtClean="0"/>
              <a:t> («</a:t>
            </a:r>
            <a:r>
              <a:rPr lang="ru-RU" sz="1600" dirty="0" err="1" smtClean="0"/>
              <a:t>Конвасэл</a:t>
            </a:r>
            <a:r>
              <a:rPr lang="ru-RU" sz="1600" dirty="0" smtClean="0"/>
              <a:t>»), дата регистрации 18.03.2022 г.; для лиц в возрасте от 18 до 60 лет;</a:t>
            </a:r>
          </a:p>
          <a:p>
            <a:pPr>
              <a:buNone/>
            </a:pPr>
            <a:r>
              <a:rPr lang="ru-RU" sz="1600" dirty="0" smtClean="0"/>
              <a:t>• Комбинированная векторная вакцина («</a:t>
            </a:r>
            <a:r>
              <a:rPr lang="ru-RU" sz="1600" dirty="0" err="1" smtClean="0"/>
              <a:t>Гам-КОВИД-Вак</a:t>
            </a:r>
            <a:r>
              <a:rPr lang="ru-RU" sz="1600" dirty="0" smtClean="0"/>
              <a:t>», капли назальные), дата регистрации 31.03.2022 г. </a:t>
            </a:r>
          </a:p>
          <a:p>
            <a:pPr>
              <a:buNone/>
            </a:pPr>
            <a:r>
              <a:rPr lang="ru-RU" sz="1600" dirty="0" smtClean="0"/>
              <a:t>• Комбинированная векторная вакцина («</a:t>
            </a:r>
            <a:r>
              <a:rPr lang="ru-RU" sz="1600" dirty="0" err="1" smtClean="0"/>
              <a:t>Салнавак</a:t>
            </a:r>
            <a:r>
              <a:rPr lang="ru-RU" sz="1600" dirty="0" smtClean="0"/>
              <a:t>»), дата регистрации 04.07.2022 г. для лиц в возрасте от 18 до 60 лет;</a:t>
            </a:r>
          </a:p>
          <a:p>
            <a:pPr>
              <a:buNone/>
            </a:pPr>
            <a:r>
              <a:rPr lang="ru-RU" sz="1600" dirty="0" smtClean="0"/>
              <a:t>• </a:t>
            </a:r>
            <a:r>
              <a:rPr lang="ru-RU" sz="1600" b="1" dirty="0" smtClean="0"/>
              <a:t>Комбинированная векторная вакцина («</a:t>
            </a:r>
            <a:r>
              <a:rPr lang="ru-RU" sz="1600" b="1" dirty="0" err="1" smtClean="0"/>
              <a:t>Гам-КОВИД-Вак-Д</a:t>
            </a:r>
            <a:r>
              <a:rPr lang="ru-RU" sz="1600" b="1" dirty="0" smtClean="0"/>
              <a:t>»), дата регистрации 14.04.2023 г- для детей от 6 до 11 лет. </a:t>
            </a:r>
          </a:p>
          <a:p>
            <a:r>
              <a:rPr lang="ru-RU" sz="1600" dirty="0" smtClean="0"/>
              <a:t>В документе также говорится, что однокомпонентная векторная вакцина "Спутник </a:t>
            </a:r>
            <a:r>
              <a:rPr lang="ru-RU" sz="1600" dirty="0" err="1" smtClean="0"/>
              <a:t>Лайт</a:t>
            </a:r>
            <a:r>
              <a:rPr lang="ru-RU" sz="1600" dirty="0" smtClean="0"/>
              <a:t>" аналогична первому компоненту "</a:t>
            </a:r>
            <a:r>
              <a:rPr lang="ru-RU" sz="1600" dirty="0" err="1" smtClean="0"/>
              <a:t>Гам-КОВИД-Вак</a:t>
            </a:r>
            <a:r>
              <a:rPr lang="ru-RU" sz="1600" dirty="0" smtClean="0"/>
              <a:t>".</a:t>
            </a:r>
          </a:p>
          <a:p>
            <a:r>
              <a:rPr lang="ru-RU" sz="1600" dirty="0" smtClean="0"/>
              <a:t>Клинические исследования проходит препарат AZD3152, который обеспечивает защиту против новых вариантов вируса COVID-19.</a:t>
            </a:r>
          </a:p>
          <a:p>
            <a:endParaRPr lang="ru-RU" sz="1600" dirty="0" smtClean="0"/>
          </a:p>
          <a:p>
            <a:pPr>
              <a:buNone/>
            </a:pPr>
            <a:endParaRPr lang="ru-RU" sz="16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3222"/>
            <a:ext cx="12192000" cy="57287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      </a:t>
            </a:r>
            <a:br>
              <a:rPr lang="ru-RU" sz="3600" b="1" dirty="0" smtClean="0"/>
            </a:br>
            <a:r>
              <a:rPr lang="ru-RU" sz="3600" b="1" dirty="0" smtClean="0"/>
              <a:t>     К приоритетным группам по вакцинации от COVID-19 относятся: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пациенты с иммунодефицитом;</a:t>
            </a:r>
          </a:p>
          <a:p>
            <a:pPr lvl="0"/>
            <a:r>
              <a:rPr lang="ru-RU" dirty="0" smtClean="0"/>
              <a:t>онкологические больные, получающие лучевую терапию, химиотерапию, </a:t>
            </a:r>
            <a:r>
              <a:rPr lang="ru-RU" dirty="0" err="1" smtClean="0"/>
              <a:t>таргетную</a:t>
            </a:r>
            <a:r>
              <a:rPr lang="ru-RU" dirty="0" smtClean="0"/>
              <a:t> терапию или иммунотерапию;</a:t>
            </a:r>
          </a:p>
          <a:p>
            <a:pPr lvl="0"/>
            <a:r>
              <a:rPr lang="ru-RU" dirty="0" smtClean="0"/>
              <a:t>пациенты, принимающие лекарства, ослабляющие иммунитет;</a:t>
            </a:r>
          </a:p>
          <a:p>
            <a:pPr lvl="0"/>
            <a:r>
              <a:rPr lang="ru-RU" dirty="0" smtClean="0"/>
              <a:t>люди, перенесшие трансплантации костного мозга или органов;</a:t>
            </a:r>
          </a:p>
          <a:p>
            <a:r>
              <a:rPr lang="ru-RU" dirty="0" smtClean="0"/>
              <a:t>пациенты с ожирением, </a:t>
            </a:r>
            <a:r>
              <a:rPr lang="ru-RU" dirty="0" err="1" smtClean="0"/>
              <a:t>сердечно-сосудистыми</a:t>
            </a:r>
            <a:r>
              <a:rPr lang="ru-RU" dirty="0" smtClean="0"/>
              <a:t> и хроническими заболеваниями легких и почек, а также с сахарным диабетом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НЕСПЕЦИФИЧЕСКАЯ МЕДИКАМЕНТОЗНАЯ ПРОФИЛАКТИКА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Двуспиральной РНК натриевая соль </a:t>
            </a:r>
            <a:r>
              <a:rPr lang="ru-RU" dirty="0" smtClean="0"/>
              <a:t>В результате исследования </a:t>
            </a:r>
            <a:r>
              <a:rPr lang="ru-RU" smtClean="0"/>
              <a:t>RAD-012022 </a:t>
            </a:r>
            <a:r>
              <a:rPr lang="ru-RU" smtClean="0"/>
              <a:t>получены </a:t>
            </a:r>
            <a:r>
              <a:rPr lang="ru-RU" dirty="0" smtClean="0"/>
              <a:t>данные, что двуспиральной РНК натриевая соль может рассматриваться как профилактический препарат для COVID-19. Участниками исследования были здоровые люди, которые проживали с пациентами с документально подтвержденным COVID-19. Препарат вводился однократно внутримышечно, к 11 дню наблюдения 94% обследуемых остались здоровыми. Применяется внутримышечно однократно (5 мг). </a:t>
            </a:r>
          </a:p>
          <a:p>
            <a:r>
              <a:rPr lang="ru-RU" b="1" dirty="0" err="1" smtClean="0"/>
              <a:t>Азоксимера</a:t>
            </a:r>
            <a:r>
              <a:rPr lang="ru-RU" b="1" dirty="0" smtClean="0"/>
              <a:t> бромид </a:t>
            </a:r>
            <a:r>
              <a:rPr lang="ru-RU" dirty="0" smtClean="0"/>
              <a:t>В </a:t>
            </a:r>
            <a:r>
              <a:rPr lang="ru-RU" dirty="0" err="1" smtClean="0"/>
              <a:t>мета-анализе</a:t>
            </a:r>
            <a:r>
              <a:rPr lang="ru-RU" dirty="0" smtClean="0"/>
              <a:t> «Опыт применения </a:t>
            </a:r>
            <a:r>
              <a:rPr lang="ru-RU" dirty="0" err="1" smtClean="0"/>
              <a:t>азоксимера</a:t>
            </a:r>
            <a:r>
              <a:rPr lang="ru-RU" dirty="0" smtClean="0"/>
              <a:t> бромида для профилактики острых респираторных заболеваний и COVID-19 у взрослых из группы повышенного риска инфицирования (медицинских работников „красной зоны“)» 2022 г, куда вошли 1 141 участник, было изучено применение препарата для профилактики </a:t>
            </a:r>
            <a:r>
              <a:rPr lang="ru-RU" dirty="0" err="1" smtClean="0"/>
              <a:t>инфекционновоспалительных</a:t>
            </a:r>
            <a:r>
              <a:rPr lang="ru-RU" dirty="0" smtClean="0"/>
              <a:t> заболеваний дыхательных путей (в сравнении с плацебо или без него). По результатам исследования при применении </a:t>
            </a:r>
            <a:r>
              <a:rPr lang="ru-RU" dirty="0" err="1" smtClean="0"/>
              <a:t>азоксимера</a:t>
            </a:r>
            <a:r>
              <a:rPr lang="ru-RU" dirty="0" smtClean="0"/>
              <a:t> бромида отношение шансов не заболеть острыми респираторными инфекциями и COVID-19 составило 3,02, отношение шансов не заболеть COVID-19 составило 2,65. Препарат имеет благоприятный профиль переносимости.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88522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2876</Words>
  <Application>Microsoft Office PowerPoint</Application>
  <PresentationFormat>Произвольный</PresentationFormat>
  <Paragraphs>231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ВРЕМЕННЫЕ МЕТОДИЧЕСКИЕ РЕКОМЕНДАЦИИ   ПРОФИЛАКТИКА, ДИАГНОСТИКА И ЛЕЧЕНИЕ НОВОЙ КОРОНАВИРУСНОЙ ИНФЕКЦИИ (COVID-19)  Версия 18 (26.10.2023)</vt:lpstr>
      <vt:lpstr>     ЭПИДЕМИОЛОГИЧЕСКАЯ  ХАРАКТЕРИСТИКА </vt:lpstr>
      <vt:lpstr>ЭПИДЕМИОЛОГИЧЕСКАЯ ХАРАКТЕРИСТИКА</vt:lpstr>
      <vt:lpstr>Стандартное определение случая заболевания                                         COVID-19 </vt:lpstr>
      <vt:lpstr>          Вероятный (клинически подтвержденный) случай COVID-19</vt:lpstr>
      <vt:lpstr>        Подтвержденный случай COVID-19</vt:lpstr>
      <vt:lpstr>Лабораторная диагностика этиологическая</vt:lpstr>
      <vt:lpstr>Слайд 8</vt:lpstr>
      <vt:lpstr>При внесении информации о пациенте необходимо указать: </vt:lpstr>
      <vt:lpstr>      ПРАВИЛА ФОРМУЛИРОВКИ ДИАГНОЗА, КОДИРОВАНИЯ ПО МКБ-10</vt:lpstr>
      <vt:lpstr>           ПРИМЕРЫ ФОРМУЛИРОВКИ ДИАГНОЗОВ И КОДИРОВАНИЕ CОVID-19 ПО МКБ-10</vt:lpstr>
      <vt:lpstr>ЛУЧЕВАЯ ДИАГНОСТИКА COVID-19</vt:lpstr>
      <vt:lpstr>                               ЛЕЧЕНИЕ</vt:lpstr>
      <vt:lpstr>        Схемы лечения в амбулаторных условиях. Легкое течение </vt:lpstr>
      <vt:lpstr>             Схемы лечения в амбулаторных условиях. Легкое течение</vt:lpstr>
      <vt:lpstr>        Легкое (пациенты с высоким индексом коморбидности) или среднетяжелое течение</vt:lpstr>
      <vt:lpstr>                        Патогенетическое лечение </vt:lpstr>
      <vt:lpstr>  Пересмотренные рекомендации по методам лечения COVID-19 у людей с нетяжелыми формами COVID-19 </vt:lpstr>
      <vt:lpstr>           Особые группы пациентов </vt:lpstr>
      <vt:lpstr>              Особые группы пациентов </vt:lpstr>
      <vt:lpstr>                           Обновленные показатели риска госпитализации у пациентов с нетяжелыми формами COVID-19 </vt:lpstr>
      <vt:lpstr>                Обновленные показатели риска госпитализации у пациентов с нетяжелыми формами COVID-19</vt:lpstr>
      <vt:lpstr>    СПЕЦИФИЧЕСКАЯ ПРОФИЛАКТИКА COVID-19</vt:lpstr>
      <vt:lpstr>            К приоритетным группам по вакцинации от COVID-19 относятся: </vt:lpstr>
      <vt:lpstr>НЕСПЕЦИФИЧЕСКАЯ МЕДИКАМЕНТОЗНАЯ ПРОФИЛАКТИКА COVID-19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Ю. Любимова</dc:creator>
  <cp:lastModifiedBy>Дом</cp:lastModifiedBy>
  <cp:revision>76</cp:revision>
  <dcterms:created xsi:type="dcterms:W3CDTF">2023-11-30T14:46:33Z</dcterms:created>
  <dcterms:modified xsi:type="dcterms:W3CDTF">2023-12-19T04:46:56Z</dcterms:modified>
</cp:coreProperties>
</file>