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Lst>
  <p:notesMasterIdLst>
    <p:notesMasterId r:id="rId134"/>
  </p:notesMasterIdLst>
  <p:sldIdLst>
    <p:sldId id="256" r:id="rId3"/>
    <p:sldId id="258" r:id="rId4"/>
    <p:sldId id="261" r:id="rId5"/>
    <p:sldId id="259" r:id="rId6"/>
    <p:sldId id="262" r:id="rId7"/>
    <p:sldId id="263" r:id="rId8"/>
    <p:sldId id="265" r:id="rId9"/>
    <p:sldId id="266" r:id="rId10"/>
    <p:sldId id="267" r:id="rId11"/>
    <p:sldId id="268" r:id="rId12"/>
    <p:sldId id="260" r:id="rId13"/>
    <p:sldId id="271" r:id="rId14"/>
    <p:sldId id="269" r:id="rId15"/>
    <p:sldId id="270" r:id="rId16"/>
    <p:sldId id="272" r:id="rId17"/>
    <p:sldId id="273" r:id="rId18"/>
    <p:sldId id="274" r:id="rId19"/>
    <p:sldId id="275" r:id="rId20"/>
    <p:sldId id="276" r:id="rId21"/>
    <p:sldId id="277" r:id="rId22"/>
    <p:sldId id="278" r:id="rId23"/>
    <p:sldId id="279" r:id="rId24"/>
    <p:sldId id="280" r:id="rId25"/>
    <p:sldId id="322" r:id="rId26"/>
    <p:sldId id="323" r:id="rId27"/>
    <p:sldId id="324" r:id="rId28"/>
    <p:sldId id="325" r:id="rId29"/>
    <p:sldId id="326" r:id="rId30"/>
    <p:sldId id="286" r:id="rId31"/>
    <p:sldId id="321" r:id="rId32"/>
    <p:sldId id="287" r:id="rId33"/>
    <p:sldId id="288" r:id="rId34"/>
    <p:sldId id="313" r:id="rId35"/>
    <p:sldId id="314" r:id="rId36"/>
    <p:sldId id="315" r:id="rId37"/>
    <p:sldId id="289" r:id="rId38"/>
    <p:sldId id="316" r:id="rId39"/>
    <p:sldId id="290" r:id="rId40"/>
    <p:sldId id="317" r:id="rId41"/>
    <p:sldId id="291" r:id="rId42"/>
    <p:sldId id="318" r:id="rId43"/>
    <p:sldId id="292" r:id="rId44"/>
    <p:sldId id="319" r:id="rId45"/>
    <p:sldId id="293" r:id="rId46"/>
    <p:sldId id="320" r:id="rId47"/>
    <p:sldId id="294" r:id="rId48"/>
    <p:sldId id="295" r:id="rId49"/>
    <p:sldId id="327" r:id="rId50"/>
    <p:sldId id="391" r:id="rId51"/>
    <p:sldId id="392" r:id="rId52"/>
    <p:sldId id="393" r:id="rId53"/>
    <p:sldId id="394" r:id="rId54"/>
    <p:sldId id="395" r:id="rId55"/>
    <p:sldId id="396" r:id="rId56"/>
    <p:sldId id="413" r:id="rId57"/>
    <p:sldId id="414" r:id="rId58"/>
    <p:sldId id="415" r:id="rId59"/>
    <p:sldId id="416" r:id="rId60"/>
    <p:sldId id="417" r:id="rId61"/>
    <p:sldId id="418" r:id="rId62"/>
    <p:sldId id="419" r:id="rId63"/>
    <p:sldId id="467" r:id="rId64"/>
    <p:sldId id="420" r:id="rId65"/>
    <p:sldId id="421" r:id="rId66"/>
    <p:sldId id="425" r:id="rId67"/>
    <p:sldId id="426" r:id="rId68"/>
    <p:sldId id="427" r:id="rId69"/>
    <p:sldId id="441" r:id="rId70"/>
    <p:sldId id="446" r:id="rId71"/>
    <p:sldId id="461" r:id="rId72"/>
    <p:sldId id="468" r:id="rId73"/>
    <p:sldId id="470" r:id="rId74"/>
    <p:sldId id="462" r:id="rId75"/>
    <p:sldId id="422" r:id="rId76"/>
    <p:sldId id="463" r:id="rId77"/>
    <p:sldId id="464" r:id="rId78"/>
    <p:sldId id="465" r:id="rId79"/>
    <p:sldId id="466" r:id="rId80"/>
    <p:sldId id="423" r:id="rId81"/>
    <p:sldId id="529" r:id="rId82"/>
    <p:sldId id="530" r:id="rId83"/>
    <p:sldId id="531" r:id="rId84"/>
    <p:sldId id="532" r:id="rId85"/>
    <p:sldId id="511" r:id="rId86"/>
    <p:sldId id="525" r:id="rId87"/>
    <p:sldId id="526" r:id="rId88"/>
    <p:sldId id="528" r:id="rId89"/>
    <p:sldId id="541" r:id="rId90"/>
    <p:sldId id="549" r:id="rId91"/>
    <p:sldId id="550" r:id="rId92"/>
    <p:sldId id="551" r:id="rId93"/>
    <p:sldId id="534" r:id="rId94"/>
    <p:sldId id="535" r:id="rId95"/>
    <p:sldId id="536" r:id="rId96"/>
    <p:sldId id="539" r:id="rId97"/>
    <p:sldId id="540" r:id="rId98"/>
    <p:sldId id="496" r:id="rId99"/>
    <p:sldId id="498" r:id="rId100"/>
    <p:sldId id="499" r:id="rId101"/>
    <p:sldId id="500" r:id="rId102"/>
    <p:sldId id="501" r:id="rId103"/>
    <p:sldId id="553" r:id="rId104"/>
    <p:sldId id="554" r:id="rId105"/>
    <p:sldId id="557" r:id="rId106"/>
    <p:sldId id="559" r:id="rId107"/>
    <p:sldId id="561" r:id="rId108"/>
    <p:sldId id="563" r:id="rId109"/>
    <p:sldId id="566" r:id="rId110"/>
    <p:sldId id="567" r:id="rId111"/>
    <p:sldId id="568" r:id="rId112"/>
    <p:sldId id="569" r:id="rId113"/>
    <p:sldId id="570" r:id="rId114"/>
    <p:sldId id="571" r:id="rId115"/>
    <p:sldId id="572" r:id="rId116"/>
    <p:sldId id="573" r:id="rId117"/>
    <p:sldId id="574" r:id="rId118"/>
    <p:sldId id="575" r:id="rId119"/>
    <p:sldId id="576" r:id="rId120"/>
    <p:sldId id="577" r:id="rId121"/>
    <p:sldId id="578" r:id="rId122"/>
    <p:sldId id="579" r:id="rId123"/>
    <p:sldId id="580" r:id="rId124"/>
    <p:sldId id="581" r:id="rId125"/>
    <p:sldId id="582" r:id="rId126"/>
    <p:sldId id="583" r:id="rId127"/>
    <p:sldId id="584" r:id="rId128"/>
    <p:sldId id="585" r:id="rId129"/>
    <p:sldId id="586" r:id="rId130"/>
    <p:sldId id="588" r:id="rId131"/>
    <p:sldId id="589" r:id="rId132"/>
    <p:sldId id="296" r:id="rId13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71" autoAdjust="0"/>
    <p:restoredTop sz="94660"/>
  </p:normalViewPr>
  <p:slideViewPr>
    <p:cSldViewPr snapToGrid="0">
      <p:cViewPr varScale="1">
        <p:scale>
          <a:sx n="102" d="100"/>
          <a:sy n="102" d="100"/>
        </p:scale>
        <p:origin x="43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tableStyles" Target="tableStyle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notesMaster" Target="notesMasters/notesMaster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presProps" Target="pres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41AD73-F3F3-4015-9DC5-8FFCBCAD068B}" type="datetimeFigureOut">
              <a:rPr lang="ru-RU" smtClean="0"/>
              <a:t>05.10.2023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17C5BA-B46E-4443-9136-B94EF788B7A3}" type="slidenum">
              <a:rPr lang="ru-RU" smtClean="0"/>
              <a:t>‹#›</a:t>
            </a:fld>
            <a:endParaRPr lang="ru-RU"/>
          </a:p>
        </p:txBody>
      </p:sp>
    </p:spTree>
    <p:extLst>
      <p:ext uri="{BB962C8B-B14F-4D97-AF65-F5344CB8AC3E}">
        <p14:creationId xmlns:p14="http://schemas.microsoft.com/office/powerpoint/2010/main" val="808454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EFBD2DF-A328-42EE-A9E1-E4315C67677C}" type="slidenum">
              <a:rPr lang="ru-RU" altLang="ru-RU"/>
              <a:pPr>
                <a:spcBef>
                  <a:spcPct val="0"/>
                </a:spcBef>
              </a:pPr>
              <a:t>84</a:t>
            </a:fld>
            <a:endParaRPr lang="ru-RU" altLang="ru-RU"/>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2492419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10B3AC2-FBAC-4B0E-8E7A-E8653E17F759}" type="slidenum">
              <a:rPr lang="ru-RU" altLang="ru-RU"/>
              <a:pPr>
                <a:spcBef>
                  <a:spcPct val="0"/>
                </a:spcBef>
              </a:pPr>
              <a:t>85</a:t>
            </a:fld>
            <a:endParaRPr lang="ru-RU" altLang="ru-RU"/>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1744150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27D13C-1DEF-46E9-BFC8-5938F6A33E1D}" type="slidenum">
              <a:rPr lang="ru-RU" altLang="ru-RU"/>
              <a:pPr>
                <a:spcBef>
                  <a:spcPct val="0"/>
                </a:spcBef>
              </a:pPr>
              <a:t>86</a:t>
            </a:fld>
            <a:endParaRPr lang="ru-RU" altLang="ru-RU"/>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709844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45E1481-6901-4B7D-8D6E-2640D117A841}" type="slidenum">
              <a:rPr lang="ru-RU" altLang="ru-RU"/>
              <a:pPr>
                <a:spcBef>
                  <a:spcPct val="0"/>
                </a:spcBef>
              </a:pPr>
              <a:t>87</a:t>
            </a:fld>
            <a:endParaRPr lang="ru-RU" altLang="ru-RU"/>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10362749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F5999471-F999-4E7F-9D96-9B26273B1FD7}" type="slidenum">
              <a:rPr lang="ru-RU" altLang="ru-RU">
                <a:latin typeface="Arial" panose="020B0604020202020204" pitchFamily="34" charset="0"/>
              </a:rPr>
              <a:pPr eaLnBrk="1" hangingPunct="1"/>
              <a:t>88</a:t>
            </a:fld>
            <a:endParaRPr lang="ru-RU" altLang="ru-RU">
              <a:latin typeface="Arial" panose="020B0604020202020204" pitchFamily="34"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400792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E0E9B9BF-22C7-454D-A5C6-38882AD8E872}" type="slidenum">
              <a:rPr lang="ru-RU" altLang="ru-RU">
                <a:latin typeface="Arial" panose="020B0604020202020204" pitchFamily="34" charset="0"/>
              </a:rPr>
              <a:pPr eaLnBrk="1" hangingPunct="1"/>
              <a:t>89</a:t>
            </a:fld>
            <a:endParaRPr lang="ru-RU" altLang="ru-RU">
              <a:latin typeface="Arial" panose="020B0604020202020204" pitchFamily="34"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3093334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A7E31881-751A-49CE-9339-022A22E22478}" type="slidenum">
              <a:rPr lang="ru-RU" altLang="ru-RU">
                <a:latin typeface="Arial" panose="020B0604020202020204" pitchFamily="34" charset="0"/>
              </a:rPr>
              <a:pPr eaLnBrk="1" hangingPunct="1"/>
              <a:t>90</a:t>
            </a:fld>
            <a:endParaRPr lang="ru-RU" altLang="ru-RU">
              <a:latin typeface="Arial" panose="020B0604020202020204" pitchFamily="34"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3183228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E1309FA7-5016-4156-8535-7E72BDF2AB99}" type="slidenum">
              <a:rPr lang="ru-RU" altLang="ru-RU">
                <a:latin typeface="Arial" panose="020B0604020202020204" pitchFamily="34" charset="0"/>
              </a:rPr>
              <a:pPr eaLnBrk="1" hangingPunct="1"/>
              <a:t>91</a:t>
            </a:fld>
            <a:endParaRPr lang="ru-RU" altLang="ru-RU">
              <a:latin typeface="Arial" panose="020B0604020202020204" pitchFamily="34"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altLang="ru-RU">
              <a:latin typeface="Arial" panose="020B0604020202020204" pitchFamily="34" charset="0"/>
            </a:endParaRPr>
          </a:p>
        </p:txBody>
      </p:sp>
    </p:spTree>
    <p:extLst>
      <p:ext uri="{BB962C8B-B14F-4D97-AF65-F5344CB8AC3E}">
        <p14:creationId xmlns:p14="http://schemas.microsoft.com/office/powerpoint/2010/main" val="2627705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kern="1200" dirty="0">
                <a:solidFill>
                  <a:schemeClr val="tx1"/>
                </a:solidFill>
                <a:latin typeface="+mn-lt"/>
                <a:ea typeface="+mn-ea"/>
                <a:cs typeface="+mn-cs"/>
              </a:rPr>
              <a:t>Рана </a:t>
            </a:r>
            <a:r>
              <a:rPr lang="ru-RU" sz="1200" i="1" kern="1200" dirty="0">
                <a:solidFill>
                  <a:schemeClr val="tx1"/>
                </a:solidFill>
                <a:latin typeface="+mn-lt"/>
                <a:ea typeface="+mn-ea"/>
                <a:cs typeface="+mn-cs"/>
              </a:rPr>
              <a:t>(</a:t>
            </a:r>
            <a:r>
              <a:rPr lang="ru-RU" sz="1200" i="1" kern="1200" dirty="0" err="1">
                <a:solidFill>
                  <a:schemeClr val="tx1"/>
                </a:solidFill>
                <a:latin typeface="+mn-lt"/>
                <a:ea typeface="+mn-ea"/>
                <a:cs typeface="+mn-cs"/>
              </a:rPr>
              <a:t>vulnus</a:t>
            </a:r>
            <a:r>
              <a:rPr lang="ru-RU" sz="1200" i="1" kern="1200" dirty="0">
                <a:solidFill>
                  <a:schemeClr val="tx1"/>
                </a:solidFill>
                <a:latin typeface="+mn-lt"/>
                <a:ea typeface="+mn-ea"/>
                <a:cs typeface="+mn-cs"/>
              </a:rPr>
              <a:t>) - </a:t>
            </a:r>
            <a:r>
              <a:rPr lang="ru-RU" sz="1200" kern="1200" dirty="0">
                <a:solidFill>
                  <a:schemeClr val="tx1"/>
                </a:solidFill>
                <a:latin typeface="+mn-lt"/>
                <a:ea typeface="+mn-ea"/>
                <a:cs typeface="+mn-cs"/>
              </a:rPr>
              <a:t>любое нарушение целостности кожи или слизистых оболочек под влиянием внешнего механического воздействия или внутреннего воздействия - отломком кости. Различают поверхностные раны и глубокие - с повреждением крупных сосудов, нервов, внутренних органов.</a:t>
            </a:r>
          </a:p>
          <a:p>
            <a:endParaRPr lang="ru-RU" dirty="0"/>
          </a:p>
        </p:txBody>
      </p:sp>
      <p:sp>
        <p:nvSpPr>
          <p:cNvPr id="4" name="Номер слайда 3"/>
          <p:cNvSpPr>
            <a:spLocks noGrp="1"/>
          </p:cNvSpPr>
          <p:nvPr>
            <p:ph type="sldNum" sz="quarter" idx="10"/>
          </p:nvPr>
        </p:nvSpPr>
        <p:spPr/>
        <p:txBody>
          <a:bodyPr/>
          <a:lstStyle/>
          <a:p>
            <a:fld id="{375BE61D-4D57-4AA9-8E96-43D8C238F253}" type="slidenum">
              <a:rPr lang="ru-RU" smtClean="0"/>
              <a:pPr/>
              <a:t>103</a:t>
            </a:fld>
            <a:endParaRPr lang="ru-RU"/>
          </a:p>
        </p:txBody>
      </p:sp>
    </p:spTree>
    <p:extLst>
      <p:ext uri="{BB962C8B-B14F-4D97-AF65-F5344CB8AC3E}">
        <p14:creationId xmlns:p14="http://schemas.microsoft.com/office/powerpoint/2010/main" val="1529224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buNone/>
            </a:pPr>
            <a:r>
              <a:rPr lang="ru-RU" dirty="0"/>
              <a:t>Если пострадавший находится без сознания, следует придать ему устойчивое боковое положение, которое уменьшает вероятность западения языка и сводит к минимуму возможность попадания рвотных масс или крови в дыхательные пути. При наличии раны и кровотечения надо выполнить прямое давление на рану, при необходимости – наложить повязку. В случае, если у пострадавшего отмечаются при- знаки нарушения целостности костей черепа, необходимо обложить края раны бинтами и только после этого накладывать повязку. При нахождении в ране инородного предмета нужно зафиксировать его, обложив салфетками или бинтами, и наложить повязку. Извлекать инородный предмет запрещено.</a:t>
            </a:r>
          </a:p>
        </p:txBody>
      </p:sp>
      <p:sp>
        <p:nvSpPr>
          <p:cNvPr id="4" name="Номер слайда 3"/>
          <p:cNvSpPr>
            <a:spLocks noGrp="1"/>
          </p:cNvSpPr>
          <p:nvPr>
            <p:ph type="sldNum" sz="quarter" idx="10"/>
          </p:nvPr>
        </p:nvSpPr>
        <p:spPr/>
        <p:txBody>
          <a:bodyPr/>
          <a:lstStyle/>
          <a:p>
            <a:fld id="{375BE61D-4D57-4AA9-8E96-43D8C238F253}" type="slidenum">
              <a:rPr lang="ru-RU" smtClean="0"/>
              <a:pPr/>
              <a:t>106</a:t>
            </a:fld>
            <a:endParaRPr lang="ru-RU"/>
          </a:p>
        </p:txBody>
      </p:sp>
    </p:spTree>
    <p:extLst>
      <p:ext uri="{BB962C8B-B14F-4D97-AF65-F5344CB8AC3E}">
        <p14:creationId xmlns:p14="http://schemas.microsoft.com/office/powerpoint/2010/main" val="2871699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indent="0">
              <a:buNone/>
            </a:pPr>
            <a:r>
              <a:rPr lang="ru-RU" dirty="0"/>
              <a:t>При экстренном извлечении пострадавшего необходимо использовать фиксацию шеи рукой . При перемещении пострадавшего необходимо фиксировать его голову и шею вручную предплечьями. В качестве подручных средств для фиксации шейного отдела позвоночника могут быть использованы элементы одежды (курка, свитер и т.п.), которые оборачивают вокруг шеи, предотвращая сдавление мягких тканей и органов шеи, но добиваясь того, чтобы края импровизированного воротника туго подпирали голову. При наличии в оснащении табельных устройств для фиксации шейного отдела позвоночника (шейные воротники, шейные шины) необходимо использовать их в соответствии с их инструкциями по применению. Подобные устройства накладываются вдвоем, при этом один из участников оказания первой помощи фиксирует голову и шею пострадавшего своими руками, помощник располагает заднюю часть воротника на задней поверхности шеи пострадавшего. После этого загибает переднюю часть вперед и фиксирует (способ фиксации определяется конструкцией воротника)</a:t>
            </a:r>
          </a:p>
        </p:txBody>
      </p:sp>
      <p:sp>
        <p:nvSpPr>
          <p:cNvPr id="4" name="Номер слайда 3"/>
          <p:cNvSpPr>
            <a:spLocks noGrp="1"/>
          </p:cNvSpPr>
          <p:nvPr>
            <p:ph type="sldNum" sz="quarter" idx="10"/>
          </p:nvPr>
        </p:nvSpPr>
        <p:spPr/>
        <p:txBody>
          <a:bodyPr/>
          <a:lstStyle/>
          <a:p>
            <a:fld id="{375BE61D-4D57-4AA9-8E96-43D8C238F253}" type="slidenum">
              <a:rPr lang="ru-RU" smtClean="0"/>
              <a:pPr/>
              <a:t>107</a:t>
            </a:fld>
            <a:endParaRPr lang="ru-RU"/>
          </a:p>
        </p:txBody>
      </p:sp>
    </p:spTree>
    <p:extLst>
      <p:ext uri="{BB962C8B-B14F-4D97-AF65-F5344CB8AC3E}">
        <p14:creationId xmlns:p14="http://schemas.microsoft.com/office/powerpoint/2010/main" val="632259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75BE61D-4D57-4AA9-8E96-43D8C238F253}" type="slidenum">
              <a:rPr lang="ru-RU" smtClean="0"/>
              <a:pPr/>
              <a:t>108</a:t>
            </a:fld>
            <a:endParaRPr lang="ru-RU"/>
          </a:p>
        </p:txBody>
      </p:sp>
    </p:spTree>
    <p:extLst>
      <p:ext uri="{BB962C8B-B14F-4D97-AF65-F5344CB8AC3E}">
        <p14:creationId xmlns:p14="http://schemas.microsoft.com/office/powerpoint/2010/main" val="3740772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a:t>При закрытых травмах живота повреждения его передней стенки могут быть малозаметными. При этом пострадавшие могут жаловаться на постоянную острую боль по всему животу, сухость во рту, тошноту и рвоту. Могут </a:t>
            </a:r>
            <a:r>
              <a:rPr lang="ru-RU" dirty="0" err="1"/>
              <a:t>отмечаться</a:t>
            </a:r>
            <a:r>
              <a:rPr lang="ru-RU" dirty="0"/>
              <a:t> признаки кровопотери: резкая общая слабость, чувство жажды, </a:t>
            </a:r>
            <a:r>
              <a:rPr lang="ru-RU" dirty="0" err="1"/>
              <a:t>головокружение</a:t>
            </a:r>
            <a:r>
              <a:rPr lang="ru-RU" dirty="0"/>
              <a:t>, мелькание «мушек» перед глазами, обморок (чаще при попытке встать), бледная, влажная и холодная кожа, учащённое дыхание и сердцебиение. При повреждении внутренних органов пострадавший нуждается в скорейшей хирургической помощи, поэтому все пострадавшие с любыми травмами живота должны быть быстро доставлены в лечебное учреждение.</a:t>
            </a:r>
          </a:p>
        </p:txBody>
      </p:sp>
      <p:sp>
        <p:nvSpPr>
          <p:cNvPr id="4" name="Номер слайда 3"/>
          <p:cNvSpPr>
            <a:spLocks noGrp="1"/>
          </p:cNvSpPr>
          <p:nvPr>
            <p:ph type="sldNum" sz="quarter" idx="10"/>
          </p:nvPr>
        </p:nvSpPr>
        <p:spPr/>
        <p:txBody>
          <a:bodyPr/>
          <a:lstStyle/>
          <a:p>
            <a:fld id="{375BE61D-4D57-4AA9-8E96-43D8C238F253}" type="slidenum">
              <a:rPr lang="ru-RU" smtClean="0"/>
              <a:pPr/>
              <a:t>109</a:t>
            </a:fld>
            <a:endParaRPr lang="ru-RU"/>
          </a:p>
        </p:txBody>
      </p:sp>
    </p:spTree>
    <p:extLst>
      <p:ext uri="{BB962C8B-B14F-4D97-AF65-F5344CB8AC3E}">
        <p14:creationId xmlns:p14="http://schemas.microsoft.com/office/powerpoint/2010/main" val="2979528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75BE61D-4D57-4AA9-8E96-43D8C238F253}" type="slidenum">
              <a:rPr lang="ru-RU" smtClean="0"/>
              <a:pPr/>
              <a:t>110</a:t>
            </a:fld>
            <a:endParaRPr lang="ru-RU"/>
          </a:p>
        </p:txBody>
      </p:sp>
    </p:spTree>
    <p:extLst>
      <p:ext uri="{BB962C8B-B14F-4D97-AF65-F5344CB8AC3E}">
        <p14:creationId xmlns:p14="http://schemas.microsoft.com/office/powerpoint/2010/main" val="1377521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75BE61D-4D57-4AA9-8E96-43D8C238F253}" type="slidenum">
              <a:rPr lang="ru-RU" smtClean="0"/>
              <a:pPr/>
              <a:t>111</a:t>
            </a:fld>
            <a:endParaRPr lang="ru-RU"/>
          </a:p>
        </p:txBody>
      </p:sp>
    </p:spTree>
    <p:extLst>
      <p:ext uri="{BB962C8B-B14F-4D97-AF65-F5344CB8AC3E}">
        <p14:creationId xmlns:p14="http://schemas.microsoft.com/office/powerpoint/2010/main" val="3744699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algn="just">
              <a:buSzPct val="150000"/>
              <a:defRPr/>
            </a:pPr>
            <a:r>
              <a:rPr lang="ru-RU" sz="1200" dirty="0">
                <a:latin typeface="Times New Roman" pitchFamily="18" charset="0"/>
              </a:rPr>
              <a:t>В зависимости от того, какой сосуд кровоточит, кровотечение может быть капиллярным, венозным, смешанным и артериальным.  </a:t>
            </a:r>
          </a:p>
          <a:p>
            <a:pPr algn="just">
              <a:buClr>
                <a:schemeClr val="accent6">
                  <a:lumMod val="50000"/>
                </a:schemeClr>
              </a:buClr>
              <a:buSzPct val="150000"/>
              <a:buFont typeface="Wingdings" pitchFamily="2" charset="2"/>
              <a:buChar char="v"/>
              <a:defRPr/>
            </a:pPr>
            <a:r>
              <a:rPr lang="ru-RU" sz="1200" dirty="0">
                <a:latin typeface="Times New Roman" pitchFamily="18" charset="0"/>
              </a:rPr>
              <a:t> </a:t>
            </a:r>
            <a:r>
              <a:rPr lang="ru-RU" sz="1200" b="1" dirty="0">
                <a:latin typeface="Times New Roman" pitchFamily="18" charset="0"/>
              </a:rPr>
              <a:t>При наружном капиллярном </a:t>
            </a:r>
            <a:r>
              <a:rPr lang="ru-RU" sz="1200" dirty="0">
                <a:latin typeface="Times New Roman" pitchFamily="18" charset="0"/>
              </a:rPr>
              <a:t>кровотечении кровь выделяется равномерно из всей раны (как из губки); </a:t>
            </a:r>
          </a:p>
          <a:p>
            <a:pPr algn="just">
              <a:buClr>
                <a:schemeClr val="accent6">
                  <a:lumMod val="50000"/>
                </a:schemeClr>
              </a:buClr>
              <a:buSzPct val="150000"/>
              <a:buFont typeface="Wingdings" pitchFamily="2" charset="2"/>
              <a:buChar char="v"/>
              <a:defRPr/>
            </a:pPr>
            <a:r>
              <a:rPr lang="ru-RU" sz="1200" dirty="0">
                <a:latin typeface="Times New Roman" pitchFamily="18" charset="0"/>
              </a:rPr>
              <a:t> </a:t>
            </a:r>
            <a:r>
              <a:rPr lang="ru-RU" sz="1200" b="1" dirty="0">
                <a:latin typeface="Times New Roman" pitchFamily="18" charset="0"/>
              </a:rPr>
              <a:t>При венозном кровотечении </a:t>
            </a:r>
            <a:r>
              <a:rPr lang="ru-RU" sz="1200" dirty="0">
                <a:latin typeface="Times New Roman" pitchFamily="18" charset="0"/>
              </a:rPr>
              <a:t>она вытекает равномерной струей, имеет  темно-вишневую окраску (в случае повреждения крупной вены может     отмечаться пульсирование струи крови в ритме дыхания). </a:t>
            </a:r>
          </a:p>
          <a:p>
            <a:pPr algn="just">
              <a:buClr>
                <a:schemeClr val="accent6">
                  <a:lumMod val="50000"/>
                </a:schemeClr>
              </a:buClr>
              <a:buSzPct val="150000"/>
              <a:buFont typeface="Wingdings" pitchFamily="2" charset="2"/>
              <a:buChar char="v"/>
              <a:defRPr/>
            </a:pPr>
            <a:r>
              <a:rPr lang="ru-RU" sz="1200" dirty="0">
                <a:latin typeface="Times New Roman" pitchFamily="18" charset="0"/>
              </a:rPr>
              <a:t> </a:t>
            </a:r>
            <a:r>
              <a:rPr lang="ru-RU" sz="1200" b="1" dirty="0">
                <a:latin typeface="Times New Roman" pitchFamily="18" charset="0"/>
              </a:rPr>
              <a:t>При артериальном кровотечении </a:t>
            </a:r>
            <a:r>
              <a:rPr lang="ru-RU" sz="1200" dirty="0">
                <a:latin typeface="Times New Roman" pitchFamily="18" charset="0"/>
              </a:rPr>
              <a:t>изливающаяся кровь имеет ярко-красный   цвет, она бьет сильной прерывистой струей (фонтаном), выбросы крови  соответствуют ритму сердечных сокращений. </a:t>
            </a:r>
          </a:p>
          <a:p>
            <a:pPr algn="just">
              <a:buClr>
                <a:schemeClr val="accent6">
                  <a:lumMod val="50000"/>
                </a:schemeClr>
              </a:buClr>
              <a:buSzPct val="150000"/>
              <a:buFont typeface="Wingdings" pitchFamily="2" charset="2"/>
              <a:buChar char="v"/>
              <a:defRPr/>
            </a:pPr>
            <a:r>
              <a:rPr lang="ru-RU" sz="1200" dirty="0">
                <a:latin typeface="Times New Roman" pitchFamily="18" charset="0"/>
              </a:rPr>
              <a:t> Смешанное кровотечение имеет признаки как артериального, так и      венозного.</a:t>
            </a:r>
          </a:p>
          <a:p>
            <a:pPr marL="0" marR="0" indent="0" algn="l" defTabSz="914400" rtl="0" eaLnBrk="1" fontAlgn="auto" latinLnBrk="0" hangingPunct="1">
              <a:lnSpc>
                <a:spcPct val="100000"/>
              </a:lnSpc>
              <a:spcBef>
                <a:spcPts val="0"/>
              </a:spcBef>
              <a:spcAft>
                <a:spcPts val="0"/>
              </a:spcAft>
              <a:buClrTx/>
              <a:buSzTx/>
              <a:buFontTx/>
              <a:buNone/>
              <a:tabLst/>
              <a:defRPr/>
            </a:pPr>
            <a:endParaRPr lang="ru-RU" dirty="0"/>
          </a:p>
        </p:txBody>
      </p:sp>
      <p:sp>
        <p:nvSpPr>
          <p:cNvPr id="4" name="Номер слайда 3"/>
          <p:cNvSpPr>
            <a:spLocks noGrp="1"/>
          </p:cNvSpPr>
          <p:nvPr>
            <p:ph type="sldNum" sz="quarter" idx="10"/>
          </p:nvPr>
        </p:nvSpPr>
        <p:spPr/>
        <p:txBody>
          <a:bodyPr/>
          <a:lstStyle/>
          <a:p>
            <a:fld id="{375BE61D-4D57-4AA9-8E96-43D8C238F253}" type="slidenum">
              <a:rPr lang="ru-RU" smtClean="0"/>
              <a:pPr/>
              <a:t>112</a:t>
            </a:fld>
            <a:endParaRPr lang="ru-RU"/>
          </a:p>
        </p:txBody>
      </p:sp>
    </p:spTree>
    <p:extLst>
      <p:ext uri="{BB962C8B-B14F-4D97-AF65-F5344CB8AC3E}">
        <p14:creationId xmlns:p14="http://schemas.microsoft.com/office/powerpoint/2010/main" val="1190190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При отсутствии бинта или салфеток для наложения на рану можно использовать любую подручную ткань. При </a:t>
            </a:r>
            <a:r>
              <a:rPr lang="ru-RU" dirty="0" err="1"/>
              <a:t>отсутствии</a:t>
            </a:r>
            <a:r>
              <a:rPr lang="ru-RU" dirty="0"/>
              <a:t> табельных и подручных средств допустимо осуществлять давление на рану рукой участника оказания первой помощи (при этом не следует забывать о необходимости использования медицинских перчаток).</a:t>
            </a:r>
          </a:p>
        </p:txBody>
      </p:sp>
      <p:sp>
        <p:nvSpPr>
          <p:cNvPr id="4" name="Номер слайда 3"/>
          <p:cNvSpPr>
            <a:spLocks noGrp="1"/>
          </p:cNvSpPr>
          <p:nvPr>
            <p:ph type="sldNum" sz="quarter" idx="10"/>
          </p:nvPr>
        </p:nvSpPr>
        <p:spPr/>
        <p:txBody>
          <a:bodyPr/>
          <a:lstStyle/>
          <a:p>
            <a:fld id="{375BE61D-4D57-4AA9-8E96-43D8C238F253}" type="slidenum">
              <a:rPr lang="ru-RU" smtClean="0"/>
              <a:pPr/>
              <a:t>114</a:t>
            </a:fld>
            <a:endParaRPr lang="ru-RU"/>
          </a:p>
        </p:txBody>
      </p:sp>
    </p:spTree>
    <p:extLst>
      <p:ext uri="{BB962C8B-B14F-4D97-AF65-F5344CB8AC3E}">
        <p14:creationId xmlns:p14="http://schemas.microsoft.com/office/powerpoint/2010/main" val="1328648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При ее наложении следует </a:t>
            </a:r>
            <a:r>
              <a:rPr lang="ru-RU" dirty="0" err="1"/>
              <a:t>соблюдать</a:t>
            </a:r>
            <a:r>
              <a:rPr lang="ru-RU" dirty="0"/>
              <a:t> общие принципы наложения бинтовых </a:t>
            </a:r>
            <a:r>
              <a:rPr lang="ru-RU" dirty="0" err="1"/>
              <a:t>повязок</a:t>
            </a:r>
            <a:r>
              <a:rPr lang="ru-RU" dirty="0"/>
              <a:t>: на рану желательно положить стерильные салфетки из аптечки, бинт должен раскатываться по ходу движения, по окончании наложения </a:t>
            </a:r>
            <a:r>
              <a:rPr lang="ru-RU" dirty="0" err="1"/>
              <a:t>повязку</a:t>
            </a:r>
            <a:r>
              <a:rPr lang="ru-RU" dirty="0"/>
              <a:t> следует закрепить, завязав свободный конец бинта вокруг конечности. Поскольку основная </a:t>
            </a:r>
            <a:r>
              <a:rPr lang="ru-RU" dirty="0" err="1"/>
              <a:t>задача</a:t>
            </a:r>
            <a:r>
              <a:rPr lang="ru-RU" dirty="0"/>
              <a:t> повязки – остановить кровотечение, она должна накладываться с усилием (давлением). Если повязка начинает пропитываться кровью, то поверх нее накладывают еще несколько </a:t>
            </a:r>
            <a:r>
              <a:rPr lang="ru-RU" dirty="0" err="1"/>
              <a:t>стерильных</a:t>
            </a:r>
            <a:r>
              <a:rPr lang="ru-RU" dirty="0"/>
              <a:t> салфеток и туго прибинтовывают.</a:t>
            </a:r>
          </a:p>
        </p:txBody>
      </p:sp>
      <p:sp>
        <p:nvSpPr>
          <p:cNvPr id="4" name="Номер слайда 3"/>
          <p:cNvSpPr>
            <a:spLocks noGrp="1"/>
          </p:cNvSpPr>
          <p:nvPr>
            <p:ph type="sldNum" sz="quarter" idx="10"/>
          </p:nvPr>
        </p:nvSpPr>
        <p:spPr/>
        <p:txBody>
          <a:bodyPr/>
          <a:lstStyle/>
          <a:p>
            <a:fld id="{375BE61D-4D57-4AA9-8E96-43D8C238F253}" type="slidenum">
              <a:rPr lang="ru-RU" smtClean="0"/>
              <a:pPr/>
              <a:t>115</a:t>
            </a:fld>
            <a:endParaRPr lang="ru-RU"/>
          </a:p>
        </p:txBody>
      </p:sp>
    </p:spTree>
    <p:extLst>
      <p:ext uri="{BB962C8B-B14F-4D97-AF65-F5344CB8AC3E}">
        <p14:creationId xmlns:p14="http://schemas.microsoft.com/office/powerpoint/2010/main" val="18260703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Результатом является прекращение поступления крови к поврежденному участку сосуда и остановка или значительное ослабление </a:t>
            </a:r>
            <a:r>
              <a:rPr lang="ru-RU" dirty="0" err="1"/>
              <a:t>кровотечения.Как</a:t>
            </a:r>
            <a:r>
              <a:rPr lang="ru-RU" dirty="0"/>
              <a:t> правило, пальцевое прижатие артерии предшествует наложению кровоостанавливающего жгута и используется в первые секунды после обнаружения кровотечения и начала оказания первой помощи (так же, как и прямое давление на рану). Пальцевое </a:t>
            </a:r>
            <a:r>
              <a:rPr lang="ru-RU" dirty="0" err="1"/>
              <a:t>прижатие</a:t>
            </a:r>
            <a:r>
              <a:rPr lang="ru-RU" dirty="0"/>
              <a:t> </a:t>
            </a:r>
            <a:r>
              <a:rPr lang="ru-RU" dirty="0" err="1"/>
              <a:t>артерииможет</a:t>
            </a:r>
            <a:r>
              <a:rPr lang="ru-RU" dirty="0"/>
              <a:t> быть как </a:t>
            </a:r>
            <a:r>
              <a:rPr lang="ru-RU" dirty="0" err="1"/>
              <a:t>самостоятельнымспособомостановки</a:t>
            </a:r>
            <a:r>
              <a:rPr lang="ru-RU" dirty="0"/>
              <a:t> кровотечения, так и использоваться в комплексе с другими способами (например, с давящей повязкой на рану). Эффективность и правильность использования этого способа определяется визуально – по уменьшению или остановке кровотечения.</a:t>
            </a:r>
          </a:p>
        </p:txBody>
      </p:sp>
      <p:sp>
        <p:nvSpPr>
          <p:cNvPr id="4" name="Номер слайда 3"/>
          <p:cNvSpPr>
            <a:spLocks noGrp="1"/>
          </p:cNvSpPr>
          <p:nvPr>
            <p:ph type="sldNum" sz="quarter" idx="10"/>
          </p:nvPr>
        </p:nvSpPr>
        <p:spPr/>
        <p:txBody>
          <a:bodyPr/>
          <a:lstStyle/>
          <a:p>
            <a:fld id="{375BE61D-4D57-4AA9-8E96-43D8C238F253}" type="slidenum">
              <a:rPr lang="ru-RU" smtClean="0"/>
              <a:pPr/>
              <a:t>116</a:t>
            </a:fld>
            <a:endParaRPr lang="ru-RU"/>
          </a:p>
        </p:txBody>
      </p:sp>
    </p:spTree>
    <p:extLst>
      <p:ext uri="{BB962C8B-B14F-4D97-AF65-F5344CB8AC3E}">
        <p14:creationId xmlns:p14="http://schemas.microsoft.com/office/powerpoint/2010/main" val="3804854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77500" lnSpcReduction="20000"/>
          </a:bodyPr>
          <a:lstStyle/>
          <a:p>
            <a:r>
              <a:rPr lang="ru-RU" dirty="0"/>
              <a:t>Пальцевое прижатие артерии позволяет достаточно быстро и эффективно останавливать кровотечение из крупных артерий. Давление осуществляется в определенных точках между раной и сердцем .Выбор точек обусловлен возможностью прижатия артерии к кости. Результатом является прекращение поступления крови к поврежденному участку сосуда и остановка или значительное ослабление кровотечения. Как правило, пальцевое прижатие артерии предшествует наложению кровоостанавливающего жгута и используется в первые секунды после обнаружения кровотечения и начала оказания первой помощи (так же, как и прямое давление на рану). Пальцевое прижатие артерии может быть как самостоятельным способом остановки кровотечения, так и использоваться в комплексе с другими способами (например, с давящей повязкой на рану). Эффективность и правильность использования этого способа определяется визуально – по уменьшению или остановке кровотечения. Общая сонная артерия прижимается на передней поверхности шеи снаружи от гортани на стороне повреждения . Давление в указанную точку может осуществляться четырьмя пальцами одновременно по направлению к позвоночнику. при этом сонная артерия придавливается к нему. Другим вариантом пальцевого прижатия сонной артерии является давление в ту же точку большим пальцем по направлению к позвоночнику. Прижимать необходимо с достаточной силой, т.к. кровотечения из сонной артерии очень интенсивные. Подключичная артерия прижимается в ямке над ключицей к первому ребру. Осуществлять давление в точку прижатия подключичной артерии можно с помощью четырех выпрямленных пальцев. Другим способом пальцевого прижатия подключичной артерии является давление согнутыми пальцами .</a:t>
            </a:r>
            <a:r>
              <a:rPr lang="ru-RU" baseline="0" dirty="0"/>
              <a:t> </a:t>
            </a:r>
            <a:r>
              <a:rPr lang="ru-RU" dirty="0"/>
              <a:t>Плечевая артерия прижимается к плечевой кости с внутренней стороны между бицепсом и трицепсом в средней трети плеча, если кровотечение возникло из ран средней и нижней трети плеча, предплечья и кисти. Давление на точку прижатия осуществляется с помощью четырех пальцев кисти, обхватывающей плечо пострадавшего сверху или снизу. Подмышечная артерия прижимается к плечевой кости в подмышечной впадине при кровотечении из раны плеча ниже плечевого сустава. Давление в точку прижатия подмышечной артерии производится прямыми, жестко зафиксированными пальцами с достаточной силой в направлении плечевого сустава. При этом область плечевого сустава пострадавшего следует придерживать другой рукой. Бедренная артерия прижимается ниже паховой складки  при кровотечении из ран в области бедра. Давление выполняется </a:t>
            </a:r>
            <a:r>
              <a:rPr lang="ru-RU" dirty="0" err="1"/>
              <a:t>кулаком,зафиксированным</a:t>
            </a:r>
            <a:r>
              <a:rPr lang="ru-RU" dirty="0"/>
              <a:t> второй рукой, весом тела участника оказания первой помощи</a:t>
            </a:r>
          </a:p>
        </p:txBody>
      </p:sp>
      <p:sp>
        <p:nvSpPr>
          <p:cNvPr id="4" name="Номер слайда 3"/>
          <p:cNvSpPr>
            <a:spLocks noGrp="1"/>
          </p:cNvSpPr>
          <p:nvPr>
            <p:ph type="sldNum" sz="quarter" idx="10"/>
          </p:nvPr>
        </p:nvSpPr>
        <p:spPr/>
        <p:txBody>
          <a:bodyPr/>
          <a:lstStyle/>
          <a:p>
            <a:fld id="{375BE61D-4D57-4AA9-8E96-43D8C238F253}" type="slidenum">
              <a:rPr lang="ru-RU" smtClean="0"/>
              <a:pPr/>
              <a:t>117</a:t>
            </a:fld>
            <a:endParaRPr lang="ru-RU"/>
          </a:p>
        </p:txBody>
      </p:sp>
    </p:spTree>
    <p:extLst>
      <p:ext uri="{BB962C8B-B14F-4D97-AF65-F5344CB8AC3E}">
        <p14:creationId xmlns:p14="http://schemas.microsoft.com/office/powerpoint/2010/main" val="4194771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Максимальное сгибание конечности в суставе приводит к перегибу и сдавлению кровеносного сосуда, что способствует прекращению кровотечения. Этот способ достаточно эффективно останавливает кровотечение. Для повышения эффективности в область сустава необходимо вложить 1-2 бинта или свернутую валиком одежду. После сгибания конечность фиксируют руками, несколькими турами бинта или подручными средствами (например, брючным ремнем). При кровотечениях из ран верхней части плеча и подключичной области верхнюю конечность заводят за спину со сгибанием в локтевом суставе и фиксируют бинтом или обе руки заводят назад со сгибанием в локтевых суставах и притягивают друг к другу бинтом. Для остановки кровотечения из предплечья в локтевой сгиб вкладывают валик, конечность максимально сгибают в локтевом суставе и предплечье фиксируют к плечу в таком положении, например, ремнем. При повреждении сосудов стопы, голени и подколенной ямки в последнюю вкладывают несколько бинтов или валик из ткани, после чего конечность сгибают в коленном суставе и фиксируют в этом положении бинтом. Для остановки кровотечения при травме бедра сверток из ткани или несколько бинтов вкладывают в область паховой складки, нижнюю конечность сгибают в тазобедренном суставе (притягивают колено к груди) и фиксируют руками или бинтом).</a:t>
            </a:r>
          </a:p>
        </p:txBody>
      </p:sp>
      <p:sp>
        <p:nvSpPr>
          <p:cNvPr id="4" name="Номер слайда 3"/>
          <p:cNvSpPr>
            <a:spLocks noGrp="1"/>
          </p:cNvSpPr>
          <p:nvPr>
            <p:ph type="sldNum" sz="quarter" idx="10"/>
          </p:nvPr>
        </p:nvSpPr>
        <p:spPr/>
        <p:txBody>
          <a:bodyPr/>
          <a:lstStyle/>
          <a:p>
            <a:fld id="{375BE61D-4D57-4AA9-8E96-43D8C238F253}" type="slidenum">
              <a:rPr lang="ru-RU" smtClean="0"/>
              <a:pPr/>
              <a:t>118</a:t>
            </a:fld>
            <a:endParaRPr lang="ru-RU"/>
          </a:p>
        </p:txBody>
      </p:sp>
    </p:spTree>
    <p:extLst>
      <p:ext uri="{BB962C8B-B14F-4D97-AF65-F5344CB8AC3E}">
        <p14:creationId xmlns:p14="http://schemas.microsoft.com/office/powerpoint/2010/main" val="33020864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85000" lnSpcReduction="20000"/>
          </a:bodyPr>
          <a:lstStyle/>
          <a:p>
            <a:r>
              <a:rPr lang="ru-RU" dirty="0"/>
              <a:t>Наложение кровоостанавливающего жгута может применяться для более продолжительной временной остановки сильного артериального кровотечения. Для снижения негативного воздействия жгута на конечности его следует накладывать в соответствии со следующими правилами: </a:t>
            </a:r>
          </a:p>
          <a:p>
            <a:pPr marL="228600" indent="-228600">
              <a:buAutoNum type="arabicParenR"/>
            </a:pPr>
            <a:r>
              <a:rPr lang="ru-RU" dirty="0"/>
              <a:t>Жгут следует накладывать только при артериальном кровотечении при ранении плеча и бедра. </a:t>
            </a:r>
          </a:p>
          <a:p>
            <a:pPr marL="228600" indent="-228600">
              <a:buAutoNum type="arabicParenR"/>
            </a:pPr>
            <a:r>
              <a:rPr lang="ru-RU" dirty="0"/>
              <a:t>Жгут необходимо накладывать между раной и сердцем, максимально близко к ране. Если место наложения жгута приходится на среднюю треть плеча и на нижнюю треть бедра, следует наложить жгут выше. </a:t>
            </a:r>
          </a:p>
          <a:p>
            <a:pPr marL="228600" indent="-228600">
              <a:buAutoNum type="arabicParenR"/>
            </a:pPr>
            <a:r>
              <a:rPr lang="ru-RU" dirty="0"/>
              <a:t> Жгут на голое тело накладывать нельзя, только поверх одежды или тканевой (бинтовой) прокладки. </a:t>
            </a:r>
          </a:p>
          <a:p>
            <a:pPr marL="228600" indent="-228600">
              <a:buAutoNum type="arabicParenR"/>
            </a:pPr>
            <a:r>
              <a:rPr lang="ru-RU" dirty="0"/>
              <a:t>Перед наложением жгут следует завести за конечность и растянуть </a:t>
            </a:r>
          </a:p>
          <a:p>
            <a:pPr marL="228600" indent="-228600">
              <a:buAutoNum type="arabicParenR"/>
            </a:pPr>
            <a:r>
              <a:rPr lang="ru-RU" dirty="0"/>
              <a:t>Кровотечение останавливается первым (растянутым) туром жгута, все последующие (фиксирующие) туры накладываются так, чтобы каждый последующий тур примерно наполовину перекрывал предыдущий</a:t>
            </a:r>
          </a:p>
          <a:p>
            <a:pPr marL="228600" indent="-228600">
              <a:buAutoNum type="arabicParenR"/>
            </a:pPr>
            <a:r>
              <a:rPr lang="ru-RU" dirty="0"/>
              <a:t> Жгут не должен быть закрыт повязкой или одеждой, т.е. должен быть на виду. </a:t>
            </a:r>
          </a:p>
          <a:p>
            <a:pPr marL="228600" indent="-228600">
              <a:buAutoNum type="arabicParenR"/>
            </a:pPr>
            <a:r>
              <a:rPr lang="ru-RU" dirty="0"/>
              <a:t>Точно е время наложения жгута следует указать в записке, записку поместить под жгут</a:t>
            </a:r>
          </a:p>
          <a:p>
            <a:pPr marL="228600" indent="-228600">
              <a:buAutoNum type="arabicParenR"/>
            </a:pPr>
            <a:r>
              <a:rPr lang="ru-RU" dirty="0"/>
              <a:t>Максимальное время нахождения жгута на конечности не должно превышать 60 минут в теплое время года и 30 минут в холодное. </a:t>
            </a:r>
          </a:p>
          <a:p>
            <a:pPr marL="228600" indent="-228600">
              <a:buAutoNum type="arabicParenR"/>
            </a:pPr>
            <a:r>
              <a:rPr lang="ru-RU" dirty="0"/>
              <a:t>После наложения жгута конечность следует </a:t>
            </a:r>
            <a:r>
              <a:rPr lang="ru-RU" dirty="0" err="1"/>
              <a:t>иммобилизировать</a:t>
            </a:r>
            <a:r>
              <a:rPr lang="ru-RU" dirty="0"/>
              <a:t> (обездвижить) и </a:t>
            </a:r>
            <a:r>
              <a:rPr lang="ru-RU" dirty="0" err="1"/>
              <a:t>термоизолировать</a:t>
            </a:r>
            <a:r>
              <a:rPr lang="ru-RU" dirty="0"/>
              <a:t> (укутать) доступными способами. </a:t>
            </a:r>
          </a:p>
          <a:p>
            <a:pPr marL="228600" indent="-228600">
              <a:buAutoNum type="arabicParenR"/>
            </a:pPr>
            <a:r>
              <a:rPr lang="ru-RU" dirty="0"/>
              <a:t>Если максимальное время наложения жгута истекло, а медицинская помощь недоступна, следует сделать следующее: а) осуществить пальцевое прижатие артерии выше жгута; б) снять жгут на 15 минут; в) по возможности выполнить лёгкий массаж конечности, на которую был наложен жгут; г) наложить жгут чуть выше предыдущего места наложения; д) максимальное время повторного наложения – 15 минут.</a:t>
            </a:r>
          </a:p>
        </p:txBody>
      </p:sp>
      <p:sp>
        <p:nvSpPr>
          <p:cNvPr id="4" name="Номер слайда 3"/>
          <p:cNvSpPr>
            <a:spLocks noGrp="1"/>
          </p:cNvSpPr>
          <p:nvPr>
            <p:ph type="sldNum" sz="quarter" idx="10"/>
          </p:nvPr>
        </p:nvSpPr>
        <p:spPr/>
        <p:txBody>
          <a:bodyPr/>
          <a:lstStyle/>
          <a:p>
            <a:fld id="{375BE61D-4D57-4AA9-8E96-43D8C238F253}" type="slidenum">
              <a:rPr lang="ru-RU" smtClean="0"/>
              <a:pPr/>
              <a:t>119</a:t>
            </a:fld>
            <a:endParaRPr lang="ru-RU"/>
          </a:p>
        </p:txBody>
      </p:sp>
    </p:spTree>
    <p:extLst>
      <p:ext uri="{BB962C8B-B14F-4D97-AF65-F5344CB8AC3E}">
        <p14:creationId xmlns:p14="http://schemas.microsoft.com/office/powerpoint/2010/main" val="9395211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a:t>При этом можно положить холод на переносицу. Если спустя указанное время кровотечение не остановилось, следует вызвать скорую медицинскую помощь, до приезда которой надо продолжать выполнять те же мероприятия. Если пострадавший с носовым кровотечением находится без сознания, </a:t>
            </a:r>
            <a:r>
              <a:rPr lang="ru-RU" dirty="0" err="1"/>
              <a:t>следует</a:t>
            </a:r>
            <a:r>
              <a:rPr lang="ru-RU" dirty="0"/>
              <a:t> придать ему устойчивое боковое положение, контролируя проходимость дыхательных путей, вызвать скорую медицинскую помощь.</a:t>
            </a:r>
          </a:p>
        </p:txBody>
      </p:sp>
      <p:sp>
        <p:nvSpPr>
          <p:cNvPr id="4" name="Номер слайда 3"/>
          <p:cNvSpPr>
            <a:spLocks noGrp="1"/>
          </p:cNvSpPr>
          <p:nvPr>
            <p:ph type="sldNum" sz="quarter" idx="10"/>
          </p:nvPr>
        </p:nvSpPr>
        <p:spPr/>
        <p:txBody>
          <a:bodyPr/>
          <a:lstStyle/>
          <a:p>
            <a:fld id="{375BE61D-4D57-4AA9-8E96-43D8C238F253}" type="slidenum">
              <a:rPr lang="ru-RU" smtClean="0"/>
              <a:pPr/>
              <a:t>120</a:t>
            </a:fld>
            <a:endParaRPr lang="ru-RU"/>
          </a:p>
        </p:txBody>
      </p:sp>
    </p:spTree>
    <p:extLst>
      <p:ext uri="{BB962C8B-B14F-4D97-AF65-F5344CB8AC3E}">
        <p14:creationId xmlns:p14="http://schemas.microsoft.com/office/powerpoint/2010/main" val="40252211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75BE61D-4D57-4AA9-8E96-43D8C238F253}" type="slidenum">
              <a:rPr lang="ru-RU" smtClean="0"/>
              <a:pPr/>
              <a:t>124</a:t>
            </a:fld>
            <a:endParaRPr lang="ru-RU"/>
          </a:p>
        </p:txBody>
      </p:sp>
    </p:spTree>
    <p:extLst>
      <p:ext uri="{BB962C8B-B14F-4D97-AF65-F5344CB8AC3E}">
        <p14:creationId xmlns:p14="http://schemas.microsoft.com/office/powerpoint/2010/main" val="31866432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75BE61D-4D57-4AA9-8E96-43D8C238F253}" type="slidenum">
              <a:rPr lang="ru-RU" smtClean="0"/>
              <a:pPr/>
              <a:t>125</a:t>
            </a:fld>
            <a:endParaRPr lang="ru-RU"/>
          </a:p>
        </p:txBody>
      </p:sp>
    </p:spTree>
    <p:extLst>
      <p:ext uri="{BB962C8B-B14F-4D97-AF65-F5344CB8AC3E}">
        <p14:creationId xmlns:p14="http://schemas.microsoft.com/office/powerpoint/2010/main" val="172882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75BE61D-4D57-4AA9-8E96-43D8C238F253}" type="slidenum">
              <a:rPr lang="ru-RU" smtClean="0"/>
              <a:pPr/>
              <a:t>126</a:t>
            </a:fld>
            <a:endParaRPr lang="ru-RU"/>
          </a:p>
        </p:txBody>
      </p:sp>
    </p:spTree>
    <p:extLst>
      <p:ext uri="{BB962C8B-B14F-4D97-AF65-F5344CB8AC3E}">
        <p14:creationId xmlns:p14="http://schemas.microsoft.com/office/powerpoint/2010/main" val="4073176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75BE61D-4D57-4AA9-8E96-43D8C238F253}" type="slidenum">
              <a:rPr lang="ru-RU" smtClean="0"/>
              <a:pPr/>
              <a:t>127</a:t>
            </a:fld>
            <a:endParaRPr lang="ru-RU"/>
          </a:p>
        </p:txBody>
      </p:sp>
    </p:spTree>
    <p:extLst>
      <p:ext uri="{BB962C8B-B14F-4D97-AF65-F5344CB8AC3E}">
        <p14:creationId xmlns:p14="http://schemas.microsoft.com/office/powerpoint/2010/main" val="17668052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75BE61D-4D57-4AA9-8E96-43D8C238F253}" type="slidenum">
              <a:rPr lang="ru-RU" smtClean="0"/>
              <a:pPr/>
              <a:t>128</a:t>
            </a:fld>
            <a:endParaRPr lang="ru-RU"/>
          </a:p>
        </p:txBody>
      </p:sp>
    </p:spTree>
    <p:extLst>
      <p:ext uri="{BB962C8B-B14F-4D97-AF65-F5344CB8AC3E}">
        <p14:creationId xmlns:p14="http://schemas.microsoft.com/office/powerpoint/2010/main" val="39947918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75BE61D-4D57-4AA9-8E96-43D8C238F253}" type="slidenum">
              <a:rPr lang="ru-RU" smtClean="0"/>
              <a:pPr/>
              <a:t>129</a:t>
            </a:fld>
            <a:endParaRPr lang="ru-RU"/>
          </a:p>
        </p:txBody>
      </p:sp>
    </p:spTree>
    <p:extLst>
      <p:ext uri="{BB962C8B-B14F-4D97-AF65-F5344CB8AC3E}">
        <p14:creationId xmlns:p14="http://schemas.microsoft.com/office/powerpoint/2010/main" val="1448406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71F8016C-F77C-4919-A3D1-E82F7382F9BB}" type="datetimeFigureOut">
              <a:rPr lang="ru-RU" smtClean="0"/>
              <a:t>05.10.2023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CE7DF68-3E32-4109-8464-A1AAE31A3823}" type="slidenum">
              <a:rPr lang="ru-RU" smtClean="0"/>
              <a:t>‹#›</a:t>
            </a:fld>
            <a:endParaRPr lang="ru-RU"/>
          </a:p>
        </p:txBody>
      </p:sp>
    </p:spTree>
    <p:extLst>
      <p:ext uri="{BB962C8B-B14F-4D97-AF65-F5344CB8AC3E}">
        <p14:creationId xmlns:p14="http://schemas.microsoft.com/office/powerpoint/2010/main" val="353977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1F8016C-F77C-4919-A3D1-E82F7382F9BB}" type="datetimeFigureOut">
              <a:rPr lang="ru-RU" smtClean="0"/>
              <a:t>05.10.2023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CE7DF68-3E32-4109-8464-A1AAE31A3823}" type="slidenum">
              <a:rPr lang="ru-RU" smtClean="0"/>
              <a:t>‹#›</a:t>
            </a:fld>
            <a:endParaRPr lang="ru-RU"/>
          </a:p>
        </p:txBody>
      </p:sp>
    </p:spTree>
    <p:extLst>
      <p:ext uri="{BB962C8B-B14F-4D97-AF65-F5344CB8AC3E}">
        <p14:creationId xmlns:p14="http://schemas.microsoft.com/office/powerpoint/2010/main" val="2780159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71F8016C-F77C-4919-A3D1-E82F7382F9BB}" type="datetimeFigureOut">
              <a:rPr lang="ru-RU" smtClean="0"/>
              <a:t>05.10.2023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CE7DF68-3E32-4109-8464-A1AAE31A3823}" type="slidenum">
              <a:rPr lang="ru-RU" smtClean="0"/>
              <a:t>‹#›</a:t>
            </a:fld>
            <a:endParaRPr lang="ru-RU"/>
          </a:p>
        </p:txBody>
      </p:sp>
    </p:spTree>
    <p:extLst>
      <p:ext uri="{BB962C8B-B14F-4D97-AF65-F5344CB8AC3E}">
        <p14:creationId xmlns:p14="http://schemas.microsoft.com/office/powerpoint/2010/main" val="3717048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71F8016C-F77C-4919-A3D1-E82F7382F9BB}" type="datetimeFigureOut">
              <a:rPr lang="ru-RU" smtClean="0"/>
              <a:t>05.10.2023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CE7DF68-3E32-4109-8464-A1AAE31A3823}" type="slidenum">
              <a:rPr lang="ru-RU" smtClean="0"/>
              <a:t>‹#›</a:t>
            </a:fld>
            <a:endParaRPr lang="ru-RU"/>
          </a:p>
        </p:txBody>
      </p:sp>
    </p:spTree>
    <p:extLst>
      <p:ext uri="{BB962C8B-B14F-4D97-AF65-F5344CB8AC3E}">
        <p14:creationId xmlns:p14="http://schemas.microsoft.com/office/powerpoint/2010/main" val="1508641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71F8016C-F77C-4919-A3D1-E82F7382F9BB}" type="datetimeFigureOut">
              <a:rPr lang="ru-RU" smtClean="0"/>
              <a:t>05.10.2023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CE7DF68-3E32-4109-8464-A1AAE31A3823}" type="slidenum">
              <a:rPr lang="ru-RU" smtClean="0"/>
              <a:t>‹#›</a:t>
            </a:fld>
            <a:endParaRPr lang="ru-RU"/>
          </a:p>
        </p:txBody>
      </p:sp>
    </p:spTree>
    <p:extLst>
      <p:ext uri="{BB962C8B-B14F-4D97-AF65-F5344CB8AC3E}">
        <p14:creationId xmlns:p14="http://schemas.microsoft.com/office/powerpoint/2010/main" val="3139765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71F8016C-F77C-4919-A3D1-E82F7382F9BB}" type="datetimeFigureOut">
              <a:rPr lang="ru-RU" smtClean="0"/>
              <a:t>05.10.2023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CE7DF68-3E32-4109-8464-A1AAE31A3823}" type="slidenum">
              <a:rPr lang="ru-RU" smtClean="0"/>
              <a:t>‹#›</a:t>
            </a:fld>
            <a:endParaRPr lang="ru-RU"/>
          </a:p>
        </p:txBody>
      </p:sp>
    </p:spTree>
    <p:extLst>
      <p:ext uri="{BB962C8B-B14F-4D97-AF65-F5344CB8AC3E}">
        <p14:creationId xmlns:p14="http://schemas.microsoft.com/office/powerpoint/2010/main" val="250904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1F8016C-F77C-4919-A3D1-E82F7382F9BB}" type="datetimeFigureOut">
              <a:rPr lang="ru-RU" smtClean="0"/>
              <a:t>05.10.2023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CE7DF68-3E32-4109-8464-A1AAE31A3823}" type="slidenum">
              <a:rPr lang="ru-RU" smtClean="0"/>
              <a:t>‹#›</a:t>
            </a:fld>
            <a:endParaRPr lang="ru-RU"/>
          </a:p>
        </p:txBody>
      </p:sp>
    </p:spTree>
    <p:extLst>
      <p:ext uri="{BB962C8B-B14F-4D97-AF65-F5344CB8AC3E}">
        <p14:creationId xmlns:p14="http://schemas.microsoft.com/office/powerpoint/2010/main" val="2877910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71F8016C-F77C-4919-A3D1-E82F7382F9BB}" type="datetimeFigureOut">
              <a:rPr lang="ru-RU" smtClean="0"/>
              <a:t>05.10.2023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CE7DF68-3E32-4109-8464-A1AAE31A3823}" type="slidenum">
              <a:rPr lang="ru-RU" smtClean="0"/>
              <a:t>‹#›</a:t>
            </a:fld>
            <a:endParaRPr lang="ru-RU"/>
          </a:p>
        </p:txBody>
      </p:sp>
    </p:spTree>
    <p:extLst>
      <p:ext uri="{BB962C8B-B14F-4D97-AF65-F5344CB8AC3E}">
        <p14:creationId xmlns:p14="http://schemas.microsoft.com/office/powerpoint/2010/main" val="3298592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71F8016C-F77C-4919-A3D1-E82F7382F9BB}" type="datetimeFigureOut">
              <a:rPr lang="ru-RU" smtClean="0"/>
              <a:t>05.10.2023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CE7DF68-3E32-4109-8464-A1AAE31A3823}" type="slidenum">
              <a:rPr lang="ru-RU" smtClean="0"/>
              <a:t>‹#›</a:t>
            </a:fld>
            <a:endParaRPr lang="ru-RU"/>
          </a:p>
        </p:txBody>
      </p:sp>
    </p:spTree>
    <p:extLst>
      <p:ext uri="{BB962C8B-B14F-4D97-AF65-F5344CB8AC3E}">
        <p14:creationId xmlns:p14="http://schemas.microsoft.com/office/powerpoint/2010/main" val="2455552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1F8016C-F77C-4919-A3D1-E82F7382F9BB}" type="datetimeFigureOut">
              <a:rPr lang="ru-RU" smtClean="0"/>
              <a:t>05.10.2023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CE7DF68-3E32-4109-8464-A1AAE31A3823}" type="slidenum">
              <a:rPr lang="ru-RU" smtClean="0"/>
              <a:t>‹#›</a:t>
            </a:fld>
            <a:endParaRPr lang="ru-RU"/>
          </a:p>
        </p:txBody>
      </p:sp>
    </p:spTree>
    <p:extLst>
      <p:ext uri="{BB962C8B-B14F-4D97-AF65-F5344CB8AC3E}">
        <p14:creationId xmlns:p14="http://schemas.microsoft.com/office/powerpoint/2010/main" val="21539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1F8016C-F77C-4919-A3D1-E82F7382F9BB}" type="datetimeFigureOut">
              <a:rPr lang="ru-RU" smtClean="0"/>
              <a:t>05.10.2023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CE7DF68-3E32-4109-8464-A1AAE31A3823}" type="slidenum">
              <a:rPr lang="ru-RU" smtClean="0"/>
              <a:t>‹#›</a:t>
            </a:fld>
            <a:endParaRPr lang="ru-RU"/>
          </a:p>
        </p:txBody>
      </p:sp>
    </p:spTree>
    <p:extLst>
      <p:ext uri="{BB962C8B-B14F-4D97-AF65-F5344CB8AC3E}">
        <p14:creationId xmlns:p14="http://schemas.microsoft.com/office/powerpoint/2010/main" val="2369224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157620E2-A61A-4E09-B6B2-6B8011DC9ABE}" type="datetimeFigureOut">
              <a:rPr lang="ru-RU" smtClean="0"/>
              <a:pPr/>
              <a:t>05.10.2023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FCF6F6-253E-4FDB-854F-DD8673DABCC7}" type="slidenum">
              <a:rPr lang="ru-RU" smtClean="0"/>
              <a:pPr/>
              <a:t>‹#›</a:t>
            </a:fld>
            <a:endParaRPr lang="ru-RU"/>
          </a:p>
        </p:txBody>
      </p:sp>
    </p:spTree>
    <p:extLst>
      <p:ext uri="{BB962C8B-B14F-4D97-AF65-F5344CB8AC3E}">
        <p14:creationId xmlns:p14="http://schemas.microsoft.com/office/powerpoint/2010/main" val="33634387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57620E2-A61A-4E09-B6B2-6B8011DC9ABE}" type="datetimeFigureOut">
              <a:rPr lang="ru-RU" smtClean="0"/>
              <a:pPr/>
              <a:t>05.10.2023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FCF6F6-253E-4FDB-854F-DD8673DABCC7}" type="slidenum">
              <a:rPr lang="ru-RU" smtClean="0"/>
              <a:pPr/>
              <a:t>‹#›</a:t>
            </a:fld>
            <a:endParaRPr lang="ru-RU"/>
          </a:p>
        </p:txBody>
      </p:sp>
    </p:spTree>
    <p:extLst>
      <p:ext uri="{BB962C8B-B14F-4D97-AF65-F5344CB8AC3E}">
        <p14:creationId xmlns:p14="http://schemas.microsoft.com/office/powerpoint/2010/main" val="2496736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157620E2-A61A-4E09-B6B2-6B8011DC9ABE}" type="datetimeFigureOut">
              <a:rPr lang="ru-RU" smtClean="0"/>
              <a:pPr/>
              <a:t>05.10.2023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FCF6F6-253E-4FDB-854F-DD8673DABCC7}" type="slidenum">
              <a:rPr lang="ru-RU" smtClean="0"/>
              <a:pPr/>
              <a:t>‹#›</a:t>
            </a:fld>
            <a:endParaRPr lang="ru-RU"/>
          </a:p>
        </p:txBody>
      </p:sp>
    </p:spTree>
    <p:extLst>
      <p:ext uri="{BB962C8B-B14F-4D97-AF65-F5344CB8AC3E}">
        <p14:creationId xmlns:p14="http://schemas.microsoft.com/office/powerpoint/2010/main" val="863713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157620E2-A61A-4E09-B6B2-6B8011DC9ABE}" type="datetimeFigureOut">
              <a:rPr lang="ru-RU" smtClean="0"/>
              <a:pPr/>
              <a:t>05.10.2023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2FCF6F6-253E-4FDB-854F-DD8673DABCC7}" type="slidenum">
              <a:rPr lang="ru-RU" smtClean="0"/>
              <a:pPr/>
              <a:t>‹#›</a:t>
            </a:fld>
            <a:endParaRPr lang="ru-RU"/>
          </a:p>
        </p:txBody>
      </p:sp>
    </p:spTree>
    <p:extLst>
      <p:ext uri="{BB962C8B-B14F-4D97-AF65-F5344CB8AC3E}">
        <p14:creationId xmlns:p14="http://schemas.microsoft.com/office/powerpoint/2010/main" val="1993218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157620E2-A61A-4E09-B6B2-6B8011DC9ABE}" type="datetimeFigureOut">
              <a:rPr lang="ru-RU" smtClean="0"/>
              <a:pPr/>
              <a:t>05.10.2023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2FCF6F6-253E-4FDB-854F-DD8673DABCC7}" type="slidenum">
              <a:rPr lang="ru-RU" smtClean="0"/>
              <a:pPr/>
              <a:t>‹#›</a:t>
            </a:fld>
            <a:endParaRPr lang="ru-RU"/>
          </a:p>
        </p:txBody>
      </p:sp>
    </p:spTree>
    <p:extLst>
      <p:ext uri="{BB962C8B-B14F-4D97-AF65-F5344CB8AC3E}">
        <p14:creationId xmlns:p14="http://schemas.microsoft.com/office/powerpoint/2010/main" val="3446191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157620E2-A61A-4E09-B6B2-6B8011DC9ABE}" type="datetimeFigureOut">
              <a:rPr lang="ru-RU" smtClean="0"/>
              <a:pPr/>
              <a:t>05.10.2023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2FCF6F6-253E-4FDB-854F-DD8673DABCC7}" type="slidenum">
              <a:rPr lang="ru-RU" smtClean="0"/>
              <a:pPr/>
              <a:t>‹#›</a:t>
            </a:fld>
            <a:endParaRPr lang="ru-RU"/>
          </a:p>
        </p:txBody>
      </p:sp>
    </p:spTree>
    <p:extLst>
      <p:ext uri="{BB962C8B-B14F-4D97-AF65-F5344CB8AC3E}">
        <p14:creationId xmlns:p14="http://schemas.microsoft.com/office/powerpoint/2010/main" val="37611750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57620E2-A61A-4E09-B6B2-6B8011DC9ABE}" type="datetimeFigureOut">
              <a:rPr lang="ru-RU" smtClean="0"/>
              <a:pPr/>
              <a:t>05.10.2023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2FCF6F6-253E-4FDB-854F-DD8673DABCC7}" type="slidenum">
              <a:rPr lang="ru-RU" smtClean="0"/>
              <a:pPr/>
              <a:t>‹#›</a:t>
            </a:fld>
            <a:endParaRPr lang="ru-RU"/>
          </a:p>
        </p:txBody>
      </p:sp>
    </p:spTree>
    <p:extLst>
      <p:ext uri="{BB962C8B-B14F-4D97-AF65-F5344CB8AC3E}">
        <p14:creationId xmlns:p14="http://schemas.microsoft.com/office/powerpoint/2010/main" val="1540536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57620E2-A61A-4E09-B6B2-6B8011DC9ABE}" type="datetimeFigureOut">
              <a:rPr lang="ru-RU" smtClean="0"/>
              <a:pPr/>
              <a:t>05.10.2023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2FCF6F6-253E-4FDB-854F-DD8673DABCC7}" type="slidenum">
              <a:rPr lang="ru-RU" smtClean="0"/>
              <a:pPr/>
              <a:t>‹#›</a:t>
            </a:fld>
            <a:endParaRPr lang="ru-RU"/>
          </a:p>
        </p:txBody>
      </p:sp>
    </p:spTree>
    <p:extLst>
      <p:ext uri="{BB962C8B-B14F-4D97-AF65-F5344CB8AC3E}">
        <p14:creationId xmlns:p14="http://schemas.microsoft.com/office/powerpoint/2010/main" val="8571676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57620E2-A61A-4E09-B6B2-6B8011DC9ABE}" type="datetimeFigureOut">
              <a:rPr lang="ru-RU" smtClean="0"/>
              <a:pPr/>
              <a:t>05.10.2023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2FCF6F6-253E-4FDB-854F-DD8673DABCC7}" type="slidenum">
              <a:rPr lang="ru-RU" smtClean="0"/>
              <a:pPr/>
              <a:t>‹#›</a:t>
            </a:fld>
            <a:endParaRPr lang="ru-RU"/>
          </a:p>
        </p:txBody>
      </p:sp>
    </p:spTree>
    <p:extLst>
      <p:ext uri="{BB962C8B-B14F-4D97-AF65-F5344CB8AC3E}">
        <p14:creationId xmlns:p14="http://schemas.microsoft.com/office/powerpoint/2010/main" val="14876104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57620E2-A61A-4E09-B6B2-6B8011DC9ABE}" type="datetimeFigureOut">
              <a:rPr lang="ru-RU" smtClean="0"/>
              <a:pPr/>
              <a:t>05.10.2023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FCF6F6-253E-4FDB-854F-DD8673DABCC7}" type="slidenum">
              <a:rPr lang="ru-RU" smtClean="0"/>
              <a:pPr/>
              <a:t>‹#›</a:t>
            </a:fld>
            <a:endParaRPr lang="ru-RU"/>
          </a:p>
        </p:txBody>
      </p:sp>
    </p:spTree>
    <p:extLst>
      <p:ext uri="{BB962C8B-B14F-4D97-AF65-F5344CB8AC3E}">
        <p14:creationId xmlns:p14="http://schemas.microsoft.com/office/powerpoint/2010/main" val="36120890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157620E2-A61A-4E09-B6B2-6B8011DC9ABE}" type="datetimeFigureOut">
              <a:rPr lang="ru-RU" smtClean="0"/>
              <a:pPr/>
              <a:t>05.10.2023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2FCF6F6-253E-4FDB-854F-DD8673DABCC7}" type="slidenum">
              <a:rPr lang="ru-RU" smtClean="0"/>
              <a:pPr/>
              <a:t>‹#›</a:t>
            </a:fld>
            <a:endParaRPr lang="ru-RU"/>
          </a:p>
        </p:txBody>
      </p:sp>
    </p:spTree>
    <p:extLst>
      <p:ext uri="{BB962C8B-B14F-4D97-AF65-F5344CB8AC3E}">
        <p14:creationId xmlns:p14="http://schemas.microsoft.com/office/powerpoint/2010/main" val="23588347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cSld name="Заголовок и объект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381000"/>
            <a:ext cx="10972800" cy="1371600"/>
          </a:xfrm>
        </p:spPr>
        <p:txBody>
          <a:bodyPr/>
          <a:lstStyle/>
          <a:p>
            <a:r>
              <a:rPr lang="ru-RU"/>
              <a:t>Образец заголовка</a:t>
            </a:r>
          </a:p>
        </p:txBody>
      </p:sp>
      <p:sp>
        <p:nvSpPr>
          <p:cNvPr id="3" name="Содержимое 2"/>
          <p:cNvSpPr>
            <a:spLocks noGrp="1"/>
          </p:cNvSpPr>
          <p:nvPr>
            <p:ph sz="half" idx="1"/>
          </p:nvPr>
        </p:nvSpPr>
        <p:spPr>
          <a:xfrm>
            <a:off x="609600" y="1981200"/>
            <a:ext cx="10972800" cy="1981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0" y="4114800"/>
            <a:ext cx="10972800" cy="1981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a:xfrm>
            <a:off x="609600" y="6245225"/>
            <a:ext cx="2844800" cy="476250"/>
          </a:xfrm>
        </p:spPr>
        <p:txBody>
          <a:bodyPr/>
          <a:lstStyle>
            <a:lvl1pPr>
              <a:defRPr/>
            </a:lvl1pPr>
          </a:lstStyle>
          <a:p>
            <a:pPr>
              <a:defRPr/>
            </a:pPr>
            <a:endParaRPr lang="ru-RU"/>
          </a:p>
        </p:txBody>
      </p:sp>
      <p:sp>
        <p:nvSpPr>
          <p:cNvPr id="6" name="Нижний колонтитул 5"/>
          <p:cNvSpPr>
            <a:spLocks noGrp="1"/>
          </p:cNvSpPr>
          <p:nvPr>
            <p:ph type="ftr" sz="quarter" idx="11"/>
          </p:nvPr>
        </p:nvSpPr>
        <p:spPr>
          <a:xfrm>
            <a:off x="4165600" y="6245225"/>
            <a:ext cx="3860800" cy="476250"/>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8737600" y="6245225"/>
            <a:ext cx="2844800" cy="476250"/>
          </a:xfrm>
        </p:spPr>
        <p:txBody>
          <a:bodyPr/>
          <a:lstStyle>
            <a:lvl1pPr>
              <a:defRPr/>
            </a:lvl1pPr>
          </a:lstStyle>
          <a:p>
            <a:pPr>
              <a:defRPr/>
            </a:pPr>
            <a:fld id="{CF08A800-CF03-49D3-B63A-AF5F1E568F63}" type="slidenum">
              <a:rPr lang="ru-RU"/>
              <a:pPr>
                <a:defRPr/>
              </a:pPr>
              <a:t>‹#›</a:t>
            </a:fld>
            <a:endParaRPr lang="ru-RU"/>
          </a:p>
        </p:txBody>
      </p:sp>
    </p:spTree>
    <p:extLst>
      <p:ext uri="{BB962C8B-B14F-4D97-AF65-F5344CB8AC3E}">
        <p14:creationId xmlns:p14="http://schemas.microsoft.com/office/powerpoint/2010/main" val="41413695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381000"/>
            <a:ext cx="10972800" cy="1371600"/>
          </a:xfrm>
        </p:spPr>
        <p:txBody>
          <a:bodyPr/>
          <a:lstStyle/>
          <a:p>
            <a:r>
              <a:rPr lang="ru-RU"/>
              <a:t>Образец заголовка</a:t>
            </a:r>
          </a:p>
        </p:txBody>
      </p:sp>
      <p:sp>
        <p:nvSpPr>
          <p:cNvPr id="3" name="Содержимое 2"/>
          <p:cNvSpPr>
            <a:spLocks noGrp="1"/>
          </p:cNvSpPr>
          <p:nvPr>
            <p:ph sz="half" idx="1"/>
          </p:nvPr>
        </p:nvSpPr>
        <p:spPr>
          <a:xfrm>
            <a:off x="609600" y="1981200"/>
            <a:ext cx="53848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197600" y="1981200"/>
            <a:ext cx="53848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a:xfrm>
            <a:off x="609600" y="6245225"/>
            <a:ext cx="2844800" cy="476250"/>
          </a:xfrm>
        </p:spPr>
        <p:txBody>
          <a:bodyPr/>
          <a:lstStyle>
            <a:lvl1pPr>
              <a:defRPr/>
            </a:lvl1pPr>
          </a:lstStyle>
          <a:p>
            <a:pPr>
              <a:defRPr/>
            </a:pPr>
            <a:endParaRPr lang="ru-RU"/>
          </a:p>
        </p:txBody>
      </p:sp>
      <p:sp>
        <p:nvSpPr>
          <p:cNvPr id="6" name="Нижний колонтитул 5"/>
          <p:cNvSpPr>
            <a:spLocks noGrp="1"/>
          </p:cNvSpPr>
          <p:nvPr>
            <p:ph type="ftr" sz="quarter" idx="11"/>
          </p:nvPr>
        </p:nvSpPr>
        <p:spPr>
          <a:xfrm>
            <a:off x="4165600" y="6245225"/>
            <a:ext cx="3860800" cy="476250"/>
          </a:xfrm>
        </p:spPr>
        <p:txBody>
          <a:bodyPr/>
          <a:lstStyle>
            <a:lvl1pPr>
              <a:defRPr/>
            </a:lvl1pPr>
          </a:lstStyle>
          <a:p>
            <a:pPr>
              <a:defRPr/>
            </a:pPr>
            <a:endParaRPr lang="ru-RU"/>
          </a:p>
        </p:txBody>
      </p:sp>
      <p:sp>
        <p:nvSpPr>
          <p:cNvPr id="7" name="Номер слайда 6"/>
          <p:cNvSpPr>
            <a:spLocks noGrp="1"/>
          </p:cNvSpPr>
          <p:nvPr>
            <p:ph type="sldNum" sz="quarter" idx="12"/>
          </p:nvPr>
        </p:nvSpPr>
        <p:spPr>
          <a:xfrm>
            <a:off x="8737600" y="6245225"/>
            <a:ext cx="2844800" cy="476250"/>
          </a:xfrm>
        </p:spPr>
        <p:txBody>
          <a:bodyPr/>
          <a:lstStyle>
            <a:lvl1pPr>
              <a:defRPr/>
            </a:lvl1pPr>
          </a:lstStyle>
          <a:p>
            <a:pPr>
              <a:defRPr/>
            </a:pPr>
            <a:fld id="{B77D3BF9-F64E-4B63-AC9E-E6F88FEB1C1F}" type="slidenum">
              <a:rPr lang="ru-RU"/>
              <a:pPr>
                <a:defRPr/>
              </a:pPr>
              <a:t>‹#›</a:t>
            </a:fld>
            <a:endParaRPr lang="ru-RU"/>
          </a:p>
        </p:txBody>
      </p:sp>
    </p:spTree>
    <p:extLst>
      <p:ext uri="{BB962C8B-B14F-4D97-AF65-F5344CB8AC3E}">
        <p14:creationId xmlns:p14="http://schemas.microsoft.com/office/powerpoint/2010/main" val="24819892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AndTx">
  <p:cSld name="Заголовок, два объект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381000"/>
            <a:ext cx="10972800" cy="1371600"/>
          </a:xfrm>
        </p:spPr>
        <p:txBody>
          <a:bodyPr/>
          <a:lstStyle/>
          <a:p>
            <a:r>
              <a:rPr lang="ru-RU"/>
              <a:t>Образец заголовка</a:t>
            </a:r>
          </a:p>
        </p:txBody>
      </p:sp>
      <p:sp>
        <p:nvSpPr>
          <p:cNvPr id="3" name="Содержимое 2"/>
          <p:cNvSpPr>
            <a:spLocks noGrp="1"/>
          </p:cNvSpPr>
          <p:nvPr>
            <p:ph sz="quarter" idx="1"/>
          </p:nvPr>
        </p:nvSpPr>
        <p:spPr>
          <a:xfrm>
            <a:off x="609600" y="1981200"/>
            <a:ext cx="5384800" cy="1981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quarter" idx="2"/>
          </p:nvPr>
        </p:nvSpPr>
        <p:spPr>
          <a:xfrm>
            <a:off x="609600" y="4114800"/>
            <a:ext cx="5384800" cy="1981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half" idx="3"/>
          </p:nvPr>
        </p:nvSpPr>
        <p:spPr>
          <a:xfrm>
            <a:off x="6197600" y="1981200"/>
            <a:ext cx="53848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Дата 5"/>
          <p:cNvSpPr>
            <a:spLocks noGrp="1"/>
          </p:cNvSpPr>
          <p:nvPr>
            <p:ph type="dt" sz="half" idx="10"/>
          </p:nvPr>
        </p:nvSpPr>
        <p:spPr>
          <a:xfrm>
            <a:off x="609600" y="6245225"/>
            <a:ext cx="2844800" cy="476250"/>
          </a:xfrm>
        </p:spPr>
        <p:txBody>
          <a:bodyPr/>
          <a:lstStyle>
            <a:lvl1pPr>
              <a:defRPr/>
            </a:lvl1pPr>
          </a:lstStyle>
          <a:p>
            <a:pPr>
              <a:defRPr/>
            </a:pPr>
            <a:endParaRPr lang="ru-RU"/>
          </a:p>
        </p:txBody>
      </p:sp>
      <p:sp>
        <p:nvSpPr>
          <p:cNvPr id="7" name="Нижний колонтитул 6"/>
          <p:cNvSpPr>
            <a:spLocks noGrp="1"/>
          </p:cNvSpPr>
          <p:nvPr>
            <p:ph type="ftr" sz="quarter" idx="11"/>
          </p:nvPr>
        </p:nvSpPr>
        <p:spPr>
          <a:xfrm>
            <a:off x="4165600" y="6245225"/>
            <a:ext cx="3860800" cy="476250"/>
          </a:xfrm>
        </p:spPr>
        <p:txBody>
          <a:bodyPr/>
          <a:lstStyle>
            <a:lvl1pPr>
              <a:defRPr/>
            </a:lvl1pPr>
          </a:lstStyle>
          <a:p>
            <a:pPr>
              <a:defRPr/>
            </a:pPr>
            <a:endParaRPr lang="ru-RU"/>
          </a:p>
        </p:txBody>
      </p:sp>
      <p:sp>
        <p:nvSpPr>
          <p:cNvPr id="8" name="Номер слайда 7"/>
          <p:cNvSpPr>
            <a:spLocks noGrp="1"/>
          </p:cNvSpPr>
          <p:nvPr>
            <p:ph type="sldNum" sz="quarter" idx="12"/>
          </p:nvPr>
        </p:nvSpPr>
        <p:spPr>
          <a:xfrm>
            <a:off x="8737600" y="6245225"/>
            <a:ext cx="2844800" cy="476250"/>
          </a:xfrm>
        </p:spPr>
        <p:txBody>
          <a:bodyPr/>
          <a:lstStyle>
            <a:lvl1pPr>
              <a:defRPr/>
            </a:lvl1pPr>
          </a:lstStyle>
          <a:p>
            <a:pPr>
              <a:defRPr/>
            </a:pPr>
            <a:fld id="{B1AFB45C-9BC1-4460-AF1E-37F15E818ABE}" type="slidenum">
              <a:rPr lang="ru-RU"/>
              <a:pPr>
                <a:defRPr/>
              </a:pPr>
              <a:t>‹#›</a:t>
            </a:fld>
            <a:endParaRPr lang="ru-RU"/>
          </a:p>
        </p:txBody>
      </p:sp>
    </p:spTree>
    <p:extLst>
      <p:ext uri="{BB962C8B-B14F-4D97-AF65-F5344CB8AC3E}">
        <p14:creationId xmlns:p14="http://schemas.microsoft.com/office/powerpoint/2010/main" val="699804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F8016C-F77C-4919-A3D1-E82F7382F9BB}" type="datetimeFigureOut">
              <a:rPr lang="ru-RU" smtClean="0"/>
              <a:t>05.10.2023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E7DF68-3E32-4109-8464-A1AAE31A3823}" type="slidenum">
              <a:rPr lang="ru-RU" smtClean="0"/>
              <a:t>‹#›</a:t>
            </a:fld>
            <a:endParaRPr lang="ru-RU"/>
          </a:p>
        </p:txBody>
      </p:sp>
    </p:spTree>
    <p:extLst>
      <p:ext uri="{BB962C8B-B14F-4D97-AF65-F5344CB8AC3E}">
        <p14:creationId xmlns:p14="http://schemas.microsoft.com/office/powerpoint/2010/main" val="3149389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7620E2-A61A-4E09-B6B2-6B8011DC9ABE}" type="datetimeFigureOut">
              <a:rPr lang="ru-RU" smtClean="0"/>
              <a:pPr/>
              <a:t>05.10.2023</a:t>
            </a:fld>
            <a:endParaRPr lang="ru-RU"/>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FCF6F6-253E-4FDB-854F-DD8673DABCC7}" type="slidenum">
              <a:rPr lang="ru-RU" smtClean="0"/>
              <a:pPr/>
              <a:t>‹#›</a:t>
            </a:fld>
            <a:endParaRPr lang="ru-RU"/>
          </a:p>
        </p:txBody>
      </p:sp>
    </p:spTree>
    <p:extLst>
      <p:ext uri="{BB962C8B-B14F-4D97-AF65-F5344CB8AC3E}">
        <p14:creationId xmlns:p14="http://schemas.microsoft.com/office/powerpoint/2010/main" val="972454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consultant.ru/document/cons_doc_LAW_121895/"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mchs.gov.ru/"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jpeg"/><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5.xml"/><Relationship Id="rId4" Type="http://schemas.openxmlformats.org/officeDocument/2006/relationships/image" Target="../media/image40.jpeg"/></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5.xml"/><Relationship Id="rId5" Type="http://schemas.openxmlformats.org/officeDocument/2006/relationships/image" Target="../media/image44.jpeg"/><Relationship Id="rId4" Type="http://schemas.openxmlformats.org/officeDocument/2006/relationships/image" Target="../media/image43.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8.xml"/><Relationship Id="rId4" Type="http://schemas.openxmlformats.org/officeDocument/2006/relationships/image" Target="../media/image47.jpeg"/></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8.xml"/><Relationship Id="rId4" Type="http://schemas.openxmlformats.org/officeDocument/2006/relationships/image" Target="../media/image50.png"/></Relationships>
</file>

<file path=ppt/slides/_rels/slide6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hyperlink" Target="https://www.youtube.com/watch?v=oS-PbNn5Z5I" TargetMode="External"/><Relationship Id="rId2" Type="http://schemas.openxmlformats.org/officeDocument/2006/relationships/image" Target="../media/image62.png"/><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hyperlink" Target="http://bgd.alpud.ru/_private/Travmy/el_udar.htm" TargetMode="External"/><Relationship Id="rId2" Type="http://schemas.openxmlformats.org/officeDocument/2006/relationships/hyperlink" Target="http://bgd.alpud.ru/_private/Travmy/mestnye.htm" TargetMode="External"/><Relationship Id="rId1" Type="http://schemas.openxmlformats.org/officeDocument/2006/relationships/slideLayout" Target="../slideLayouts/slideLayout1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5.xml"/></Relationships>
</file>

<file path=ppt/slides/_rels/slide10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5.xml"/></Relationships>
</file>

<file path=ppt/slides/_rels/slide10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15.xml"/></Relationships>
</file>

<file path=ppt/slides/_rels/slide10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0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1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1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11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11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11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12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12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126.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12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12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12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_rels/slide130.xml.rels><?xml version="1.0" encoding="UTF-8" standalone="yes"?>
<Relationships xmlns="http://schemas.openxmlformats.org/package/2006/relationships"><Relationship Id="rId2" Type="http://schemas.openxmlformats.org/officeDocument/2006/relationships/hyperlink" Target="https://forms.yandex.ru/cloud/651e8bf0eb61463801f28978" TargetMode="External"/><Relationship Id="rId1" Type="http://schemas.openxmlformats.org/officeDocument/2006/relationships/slideLayout" Target="../slideLayouts/slideLayout20.xml"/></Relationships>
</file>

<file path=ppt/slides/_rels/slide13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97875" y="4998720"/>
            <a:ext cx="9126582" cy="1233404"/>
          </a:xfrm>
        </p:spPr>
        <p:txBody>
          <a:bodyPr>
            <a:normAutofit/>
          </a:bodyPr>
          <a:lstStyle/>
          <a:p>
            <a:r>
              <a:rPr lang="ru-RU" dirty="0"/>
              <a:t>ОСНОВЫ ОКАЗАНИЯ</a:t>
            </a:r>
          </a:p>
          <a:p>
            <a:r>
              <a:rPr lang="ru-RU" sz="3600" dirty="0"/>
              <a:t>ПЕРВОЙ ПОМОЩИ</a:t>
            </a:r>
          </a:p>
        </p:txBody>
      </p:sp>
      <p:pic>
        <p:nvPicPr>
          <p:cNvPr id="1026" name="Picture 2" descr="Курсы первой медицинской помощи (ПМП) | Amatprasme.l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1750" y="755968"/>
            <a:ext cx="8096250" cy="394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6256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http://ci74.ru/public/files/articles/pics/derjinskiy_nv_2.jpg"/>
          <p:cNvPicPr>
            <a:picLocks noChangeAspect="1" noChangeArrowheads="1"/>
          </p:cNvPicPr>
          <p:nvPr/>
        </p:nvPicPr>
        <p:blipFill>
          <a:blip r:embed="rId3" cstate="print"/>
          <a:srcRect/>
          <a:stretch>
            <a:fillRect/>
          </a:stretch>
        </p:blipFill>
        <p:spPr bwMode="auto">
          <a:xfrm>
            <a:off x="9465811" y="820657"/>
            <a:ext cx="2564801" cy="2564801"/>
          </a:xfrm>
          <a:prstGeom prst="rect">
            <a:avLst/>
          </a:prstGeom>
          <a:ln>
            <a:noFill/>
          </a:ln>
          <a:effectLst>
            <a:softEdge rad="112500"/>
          </a:effectLst>
        </p:spPr>
      </p:pic>
      <p:sp>
        <p:nvSpPr>
          <p:cNvPr id="3" name="Прямоугольник 2"/>
          <p:cNvSpPr/>
          <p:nvPr/>
        </p:nvSpPr>
        <p:spPr>
          <a:xfrm>
            <a:off x="9465811" y="3465921"/>
            <a:ext cx="2637392" cy="738664"/>
          </a:xfrm>
          <a:prstGeom prst="rect">
            <a:avLst/>
          </a:prstGeom>
        </p:spPr>
        <p:txBody>
          <a:bodyPr wrap="square">
            <a:spAutoFit/>
          </a:bodyPr>
          <a:lstStyle/>
          <a:p>
            <a:pPr algn="ctr">
              <a:spcBef>
                <a:spcPct val="20000"/>
              </a:spcBef>
              <a:defRPr/>
            </a:pPr>
            <a:r>
              <a:rPr lang="ru-RU" dirty="0">
                <a:solidFill>
                  <a:schemeClr val="tx1">
                    <a:lumMod val="85000"/>
                    <a:lumOff val="15000"/>
                  </a:schemeClr>
                </a:solidFill>
              </a:rPr>
              <a:t>Николай Владимирович </a:t>
            </a:r>
            <a:r>
              <a:rPr lang="ru-RU" sz="2400" dirty="0">
                <a:solidFill>
                  <a:schemeClr val="tx1">
                    <a:lumMod val="85000"/>
                    <a:lumOff val="15000"/>
                  </a:schemeClr>
                </a:solidFill>
              </a:rPr>
              <a:t>ДЕРЖИНСКИЙ</a:t>
            </a:r>
            <a:endParaRPr lang="en-US" sz="2400" dirty="0">
              <a:solidFill>
                <a:schemeClr val="tx1">
                  <a:lumMod val="85000"/>
                  <a:lumOff val="15000"/>
                </a:schemeClr>
              </a:solidFill>
            </a:endParaRPr>
          </a:p>
        </p:txBody>
      </p:sp>
      <p:sp>
        <p:nvSpPr>
          <p:cNvPr id="12" name="Подзаголовок 6"/>
          <p:cNvSpPr txBox="1">
            <a:spLocks/>
          </p:cNvSpPr>
          <p:nvPr/>
        </p:nvSpPr>
        <p:spPr>
          <a:xfrm>
            <a:off x="5348185" y="2103057"/>
            <a:ext cx="3414229" cy="1889079"/>
          </a:xfrm>
          <a:prstGeom prst="rect">
            <a:avLst/>
          </a:prstGeom>
        </p:spPr>
        <p:txBody>
          <a:bodyPr>
            <a:normAutofit/>
          </a:bodyPr>
          <a:lstStyle/>
          <a:p>
            <a:pPr algn="just">
              <a:spcBef>
                <a:spcPct val="20000"/>
              </a:spcBef>
              <a:defRPr/>
            </a:pPr>
            <a:r>
              <a:rPr lang="ru-RU" sz="2000" dirty="0"/>
              <a:t>Заместитель главного врача по Скорой, неотложной и паллиативной медицинской помощи, </a:t>
            </a:r>
            <a:r>
              <a:rPr lang="ru-RU" sz="2000" dirty="0" err="1"/>
              <a:t>АиР</a:t>
            </a:r>
            <a:r>
              <a:rPr lang="ru-RU" sz="2000" dirty="0"/>
              <a:t> Клиники «Источник».</a:t>
            </a:r>
          </a:p>
          <a:p>
            <a:pPr algn="just">
              <a:tabLst>
                <a:tab pos="4845050" algn="l"/>
              </a:tabLst>
              <a:defRPr/>
            </a:pPr>
            <a:endParaRPr lang="ru-RU" sz="2000" dirty="0"/>
          </a:p>
          <a:p>
            <a:pPr algn="just">
              <a:tabLst>
                <a:tab pos="4845050" algn="l"/>
              </a:tabLst>
              <a:defRPr/>
            </a:pPr>
            <a:endParaRPr lang="ru-RU" sz="2000" dirty="0"/>
          </a:p>
          <a:p>
            <a:pPr algn="just">
              <a:spcBef>
                <a:spcPct val="20000"/>
              </a:spcBef>
              <a:defRPr/>
            </a:pPr>
            <a:endParaRPr lang="ru-RU" sz="2000" dirty="0"/>
          </a:p>
        </p:txBody>
      </p:sp>
      <p:sp>
        <p:nvSpPr>
          <p:cNvPr id="4" name="TextBox 3"/>
          <p:cNvSpPr txBox="1"/>
          <p:nvPr/>
        </p:nvSpPr>
        <p:spPr>
          <a:xfrm>
            <a:off x="9873933" y="6037343"/>
            <a:ext cx="1748556" cy="369332"/>
          </a:xfrm>
          <a:prstGeom prst="rect">
            <a:avLst/>
          </a:prstGeom>
          <a:noFill/>
        </p:spPr>
        <p:txBody>
          <a:bodyPr wrap="none" rtlCol="0">
            <a:spAutoFit/>
          </a:bodyPr>
          <a:lstStyle/>
          <a:p>
            <a:r>
              <a:rPr lang="ru-RU" dirty="0"/>
              <a:t>Челябинск 2023</a:t>
            </a:r>
          </a:p>
        </p:txBody>
      </p:sp>
      <p:sp>
        <p:nvSpPr>
          <p:cNvPr id="6" name="TextBox 5">
            <a:extLst>
              <a:ext uri="{FF2B5EF4-FFF2-40B4-BE49-F238E27FC236}">
                <a16:creationId xmlns:a16="http://schemas.microsoft.com/office/drawing/2014/main" id="{13DB4A90-6688-905E-C908-F1F68CF2C9FD}"/>
              </a:ext>
            </a:extLst>
          </p:cNvPr>
          <p:cNvSpPr txBox="1"/>
          <p:nvPr/>
        </p:nvSpPr>
        <p:spPr>
          <a:xfrm>
            <a:off x="768721" y="2223574"/>
            <a:ext cx="3414229" cy="1015663"/>
          </a:xfrm>
          <a:prstGeom prst="rect">
            <a:avLst/>
          </a:prstGeom>
          <a:noFill/>
        </p:spPr>
        <p:txBody>
          <a:bodyPr wrap="square">
            <a:spAutoFit/>
          </a:bodyPr>
          <a:lstStyle/>
          <a:p>
            <a:pPr>
              <a:tabLst>
                <a:tab pos="4845050" algn="l"/>
              </a:tabLst>
              <a:defRPr/>
            </a:pPr>
            <a:r>
              <a:rPr lang="ru-RU" sz="2000" dirty="0"/>
              <a:t>Доцент кафедры </a:t>
            </a:r>
            <a:r>
              <a:rPr lang="ru-RU" sz="2000" dirty="0" err="1"/>
              <a:t>АиР</a:t>
            </a:r>
            <a:endParaRPr lang="ru-RU" sz="2000" dirty="0"/>
          </a:p>
          <a:p>
            <a:pPr>
              <a:tabLst>
                <a:tab pos="4845050" algn="l"/>
              </a:tabLst>
              <a:defRPr/>
            </a:pPr>
            <a:r>
              <a:rPr lang="ru-RU" sz="2000" dirty="0"/>
              <a:t>ФГБОУ ВО ЮУГМУ Минздрава России к.м.н.</a:t>
            </a:r>
          </a:p>
        </p:txBody>
      </p:sp>
      <p:pic>
        <p:nvPicPr>
          <p:cNvPr id="7" name="Рисунок 6">
            <a:extLst>
              <a:ext uri="{FF2B5EF4-FFF2-40B4-BE49-F238E27FC236}">
                <a16:creationId xmlns:a16="http://schemas.microsoft.com/office/drawing/2014/main" id="{5A60B98A-2103-3F57-B79F-4F10487E7879}"/>
              </a:ext>
            </a:extLst>
          </p:cNvPr>
          <p:cNvPicPr>
            <a:picLocks noChangeAspect="1"/>
          </p:cNvPicPr>
          <p:nvPr/>
        </p:nvPicPr>
        <p:blipFill>
          <a:blip r:embed="rId4"/>
          <a:stretch>
            <a:fillRect/>
          </a:stretch>
        </p:blipFill>
        <p:spPr>
          <a:xfrm>
            <a:off x="768721" y="4080328"/>
            <a:ext cx="2809875" cy="1428750"/>
          </a:xfrm>
          <a:prstGeom prst="rect">
            <a:avLst/>
          </a:prstGeom>
        </p:spPr>
      </p:pic>
      <p:pic>
        <p:nvPicPr>
          <p:cNvPr id="8" name="Рисунок 7">
            <a:extLst>
              <a:ext uri="{FF2B5EF4-FFF2-40B4-BE49-F238E27FC236}">
                <a16:creationId xmlns:a16="http://schemas.microsoft.com/office/drawing/2014/main" id="{9F0D1CBE-F8FC-CE54-F6A7-CA1180000188}"/>
              </a:ext>
            </a:extLst>
          </p:cNvPr>
          <p:cNvPicPr>
            <a:picLocks noChangeAspect="1"/>
          </p:cNvPicPr>
          <p:nvPr/>
        </p:nvPicPr>
        <p:blipFill>
          <a:blip r:embed="rId5"/>
          <a:stretch>
            <a:fillRect/>
          </a:stretch>
        </p:blipFill>
        <p:spPr>
          <a:xfrm>
            <a:off x="5808211" y="4078884"/>
            <a:ext cx="2143125" cy="2143125"/>
          </a:xfrm>
          <a:prstGeom prst="rect">
            <a:avLst/>
          </a:prstGeom>
        </p:spPr>
      </p:pic>
    </p:spTree>
    <p:extLst>
      <p:ext uri="{BB962C8B-B14F-4D97-AF65-F5344CB8AC3E}">
        <p14:creationId xmlns:p14="http://schemas.microsoft.com/office/powerpoint/2010/main" val="219757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7680368" cy="1077218"/>
          </a:xfrm>
          <a:prstGeom prst="rect">
            <a:avLst/>
          </a:prstGeom>
        </p:spPr>
        <p:txBody>
          <a:bodyPr wrap="square">
            <a:spAutoFit/>
          </a:bodyPr>
          <a:lstStyle/>
          <a:p>
            <a:pPr algn="ctr"/>
            <a:r>
              <a:rPr lang="ru-RU" sz="3200" dirty="0"/>
              <a:t>Организационно-правовые аспекты оказания первой помощи</a:t>
            </a:r>
          </a:p>
        </p:txBody>
      </p:sp>
      <p:pic>
        <p:nvPicPr>
          <p:cNvPr id="26628" name="Picture 4" descr="Что изменится в нашей жизни с октября - yakutia-daily.r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0980" y="1805048"/>
            <a:ext cx="5552767" cy="3321745"/>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653143" y="5527655"/>
            <a:ext cx="8290559" cy="830997"/>
          </a:xfrm>
          <a:prstGeom prst="rect">
            <a:avLst/>
          </a:prstGeom>
        </p:spPr>
        <p:txBody>
          <a:bodyPr wrap="square">
            <a:spAutoFit/>
          </a:bodyPr>
          <a:lstStyle/>
          <a:p>
            <a:pPr algn="ctr"/>
            <a:r>
              <a:rPr lang="ru-RU" sz="2400" dirty="0"/>
              <a:t>Нормативно-правовая база, определяющая права, обязанности и ответственность при оказании первой помощи</a:t>
            </a:r>
          </a:p>
        </p:txBody>
      </p:sp>
    </p:spTree>
    <p:extLst>
      <p:ext uri="{BB962C8B-B14F-4D97-AF65-F5344CB8AC3E}">
        <p14:creationId xmlns:p14="http://schemas.microsoft.com/office/powerpoint/2010/main" val="4265962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465812" y="592864"/>
            <a:ext cx="2447514" cy="2585323"/>
          </a:xfrm>
          <a:prstGeom prst="rect">
            <a:avLst/>
          </a:prstGeom>
        </p:spPr>
        <p:txBody>
          <a:bodyPr wrap="square">
            <a:spAutoFit/>
          </a:bodyPr>
          <a:lstStyle/>
          <a:p>
            <a:r>
              <a:rPr lang="ru-RU" i="0" strike="noStrike" dirty="0">
                <a:solidFill>
                  <a:schemeClr val="accent5"/>
                </a:solidFill>
                <a:effectLst/>
                <a:latin typeface="+mj-lt"/>
                <a:hlinkClick r:id="rId3"/>
              </a:rPr>
              <a:t>Федеральный закон от 21.11.2011 N 323-ФЗ (ред. от 22.12.2020) "Об основах охраны здоровья граждан в Российской Федерации" (с изм. и доп., вступ. в силу с 01.01.2021)</a:t>
            </a:r>
            <a:endParaRPr lang="ru-RU" dirty="0">
              <a:solidFill>
                <a:schemeClr val="accent5"/>
              </a:solidFill>
              <a:latin typeface="+mj-lt"/>
            </a:endParaRPr>
          </a:p>
        </p:txBody>
      </p:sp>
      <p:sp>
        <p:nvSpPr>
          <p:cNvPr id="6" name="Rectangle 2"/>
          <p:cNvSpPr>
            <a:spLocks noChangeArrowheads="1"/>
          </p:cNvSpPr>
          <p:nvPr/>
        </p:nvSpPr>
        <p:spPr bwMode="auto">
          <a:xfrm>
            <a:off x="975360" y="454365"/>
            <a:ext cx="8055430" cy="563612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952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a:ln>
                  <a:noFill/>
                </a:ln>
                <a:solidFill>
                  <a:srgbClr val="000000"/>
                </a:solidFill>
                <a:effectLst/>
                <a:latin typeface="+mn-lt"/>
              </a:rPr>
              <a:t>Статья 31. Первая помощь</a:t>
            </a: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altLang="ru-RU" b="1" i="0" u="none" strike="noStrike" cap="none" normalizeH="0" baseline="0" dirty="0">
                <a:ln>
                  <a:noFill/>
                </a:ln>
                <a:solidFill>
                  <a:srgbClr val="000000"/>
                </a:solidFill>
                <a:effectLst/>
                <a:latin typeface="+mn-lt"/>
              </a:rPr>
              <a:t> </a:t>
            </a: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altLang="ru-RU" b="0" i="0" u="none" strike="noStrike" cap="none" normalizeH="0" baseline="0" dirty="0">
                <a:ln>
                  <a:noFill/>
                </a:ln>
                <a:solidFill>
                  <a:srgbClr val="000000"/>
                </a:solidFill>
                <a:effectLst/>
                <a:latin typeface="+mn-lt"/>
              </a:rPr>
              <a:t>1. Первая помощь до оказания медицинской помощи оказывается гражданам при несчастных случаях, травмах, отравлениях и других состояниях и заболеваниях, угрожающих их жизни и здоровью, лицами, обязанными оказывать первую помощь в соответствии с федеральным законом или со специальным правилом и имеющими соответствующую подготовку, в том числе сотрудниками органов внутренних дел Российской Федерации, сотрудниками, военнослужащими и работниками Государственной противопожарной службы, спасателями аварийно-спасательных формирований и аварийно-спасательных служб.</a:t>
            </a:r>
            <a:endParaRPr kumimoji="0" lang="ru-RU" altLang="ru-RU" sz="1050" b="0" i="0" u="none" strike="noStrike" cap="none" normalizeH="0" baseline="0" dirty="0">
              <a:ln>
                <a:noFill/>
              </a:ln>
              <a:solidFill>
                <a:schemeClr val="tx1"/>
              </a:solidFill>
              <a:effectLst/>
              <a:latin typeface="+mn-lt"/>
            </a:endParaRPr>
          </a:p>
          <a:p>
            <a:pPr lvl="0" algn="just"/>
            <a:r>
              <a:rPr kumimoji="0" lang="ru-RU" altLang="ru-RU" b="0" i="0" u="none" strike="noStrike" cap="none" normalizeH="0" baseline="0" dirty="0">
                <a:ln>
                  <a:noFill/>
                </a:ln>
                <a:solidFill>
                  <a:srgbClr val="000000"/>
                </a:solidFill>
                <a:effectLst/>
                <a:latin typeface="+mn-lt"/>
              </a:rPr>
              <a:t>2. </a:t>
            </a:r>
            <a:r>
              <a:rPr kumimoji="0" lang="ru-RU" altLang="ru-RU" b="0" i="0" strike="noStrike" cap="none" normalizeH="0" baseline="0" dirty="0">
                <a:ln>
                  <a:noFill/>
                </a:ln>
                <a:effectLst/>
                <a:latin typeface="+mn-lt"/>
              </a:rPr>
              <a:t>Перечень</a:t>
            </a:r>
            <a:r>
              <a:rPr kumimoji="0" lang="ru-RU" altLang="ru-RU" b="0" i="0" u="none" strike="noStrike" cap="none" normalizeH="0" baseline="0" dirty="0">
                <a:ln>
                  <a:noFill/>
                </a:ln>
                <a:solidFill>
                  <a:srgbClr val="000000"/>
                </a:solidFill>
                <a:effectLst/>
                <a:latin typeface="+mn-lt"/>
              </a:rPr>
              <a:t> состояний, при которых оказывается первая помощь, и </a:t>
            </a:r>
            <a:r>
              <a:rPr lang="ru-RU" altLang="ru-RU" dirty="0">
                <a:latin typeface="+mn-lt"/>
              </a:rPr>
              <a:t>перечень </a:t>
            </a:r>
            <a:r>
              <a:rPr kumimoji="0" lang="ru-RU" altLang="ru-RU" b="0" i="0" u="none" strike="noStrike" cap="none" normalizeH="0" baseline="0" dirty="0">
                <a:ln>
                  <a:noFill/>
                </a:ln>
                <a:solidFill>
                  <a:srgbClr val="000000"/>
                </a:solidFill>
                <a:effectLst/>
                <a:latin typeface="+mn-lt"/>
              </a:rPr>
              <a:t>мероприятий по оказанию первой помощи утверждаются уполномоченным федеральным органом исполнительной власти.</a:t>
            </a:r>
            <a:endParaRPr kumimoji="0" lang="ru-RU" altLang="ru-RU" sz="1050" b="0" i="0" u="none" strike="noStrike" cap="none" normalizeH="0" baseline="0" dirty="0">
              <a:ln>
                <a:noFill/>
              </a:ln>
              <a:solidFill>
                <a:schemeClr val="tx1"/>
              </a:solidFill>
              <a:effectLst/>
              <a:latin typeface="+mn-lt"/>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altLang="ru-RU" b="0" i="0" u="none" strike="noStrike" cap="none" normalizeH="0" baseline="0" dirty="0">
                <a:ln>
                  <a:noFill/>
                </a:ln>
                <a:solidFill>
                  <a:srgbClr val="000000"/>
                </a:solidFill>
                <a:effectLst/>
                <a:latin typeface="+mn-lt"/>
              </a:rPr>
              <a:t>3. Примерные программы учебного курса, предмета и дисциплины по оказанию первой помощи разрабатываются уполномоченным федеральным органом исполнительной власти и утверждаются в порядке, установленном законодательством Российской Федерации.</a:t>
            </a:r>
            <a:endParaRPr kumimoji="0" lang="ru-RU" altLang="ru-RU" sz="1050" b="0" i="0" u="none" strike="noStrike" cap="none" normalizeH="0" baseline="0" dirty="0">
              <a:ln>
                <a:noFill/>
              </a:ln>
              <a:solidFill>
                <a:schemeClr val="tx1"/>
              </a:solidFill>
              <a:effectLst/>
              <a:latin typeface="+mn-lt"/>
            </a:endParaRPr>
          </a:p>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altLang="ru-RU" b="0" i="0" u="none" strike="noStrike" cap="none" normalizeH="0" baseline="0" dirty="0">
                <a:ln>
                  <a:noFill/>
                </a:ln>
                <a:solidFill>
                  <a:srgbClr val="000000"/>
                </a:solidFill>
                <a:effectLst/>
                <a:latin typeface="+mn-lt"/>
              </a:rPr>
              <a:t>4. Водители транспортных средств и другие лица вправе оказывать первую помощь при наличии соответствующей подготовки и (или) навыков.</a:t>
            </a:r>
            <a:endParaRPr kumimoji="0" lang="ru-RU" altLang="ru-RU" sz="28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3188371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465811" y="222659"/>
            <a:ext cx="2386555" cy="5355312"/>
          </a:xfrm>
          <a:prstGeom prst="rect">
            <a:avLst/>
          </a:prstGeom>
        </p:spPr>
        <p:txBody>
          <a:bodyPr wrap="square">
            <a:spAutoFit/>
          </a:bodyPr>
          <a:lstStyle/>
          <a:p>
            <a:r>
              <a:rPr lang="ru-RU" u="sng" dirty="0">
                <a:solidFill>
                  <a:schemeClr val="accent5"/>
                </a:solidFill>
                <a:latin typeface="+mj-lt"/>
              </a:rPr>
              <a:t>Постановление Правительства РФ от 23.10.1993 N 1090 (ред. от 31.12.2020) "О Правилах дорожного движения" (вместе с "Основными положениями по допуску транспортных средств к эксплуатации и обязанности должностных лиц по обеспечению безопасности дорожного движения") (с изм. и доп., вступ. в силу с 01.03.2021)</a:t>
            </a:r>
          </a:p>
        </p:txBody>
      </p:sp>
      <p:sp>
        <p:nvSpPr>
          <p:cNvPr id="3" name="Прямоугольник 2"/>
          <p:cNvSpPr/>
          <p:nvPr/>
        </p:nvSpPr>
        <p:spPr>
          <a:xfrm>
            <a:off x="975360" y="592864"/>
            <a:ext cx="8203471" cy="3046988"/>
          </a:xfrm>
          <a:prstGeom prst="rect">
            <a:avLst/>
          </a:prstGeom>
        </p:spPr>
        <p:txBody>
          <a:bodyPr wrap="square">
            <a:spAutoFit/>
          </a:bodyPr>
          <a:lstStyle/>
          <a:p>
            <a:pPr algn="just"/>
            <a:r>
              <a:rPr lang="ru-RU" sz="2400" dirty="0"/>
              <a:t>Также обязанность «…принять меры для оказания первой помощи…» возникает у водителей, причастных к ДТП (п. 2.6 Правил дорожного движения Российской Федерации). В том случае, если водитель не причастен к ДТП, но стал его свидетелем, согласно ч. 4 ст. 31 Федерального закона № 323-ФЗ «Об основах охраны здоровья граждан в Российской Федерации», водитель вправе добровольно оказать первую помощь.</a:t>
            </a:r>
          </a:p>
        </p:txBody>
      </p:sp>
    </p:spTree>
    <p:extLst>
      <p:ext uri="{BB962C8B-B14F-4D97-AF65-F5344CB8AC3E}">
        <p14:creationId xmlns:p14="http://schemas.microsoft.com/office/powerpoint/2010/main" val="246518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95176" cy="4401205"/>
          </a:xfrm>
          <a:prstGeom prst="rect">
            <a:avLst/>
          </a:prstGeom>
        </p:spPr>
        <p:txBody>
          <a:bodyPr wrap="square">
            <a:spAutoFit/>
          </a:bodyPr>
          <a:lstStyle/>
          <a:p>
            <a:pPr algn="just"/>
            <a:r>
              <a:rPr lang="ru-RU" sz="2000" dirty="0"/>
              <a:t>В связи с высокой степенью потенциального риска получения травмы на производстве, ст. 228 Трудового кодекса Российской Федерации предусматривает обязанность работодателя при несчастном случае на производстве «немедленно организовать первую помощь пострадавшему и при необходимости доставку его в медицинскую организацию». Для организации оказания первой помощи при несчастном случае на производстве силами работников на работодателя возложена обязанность организовывать обучение первой помощи для всех поступающих на работу лиц, а также для работников, переводимых на другую работу (</a:t>
            </a:r>
            <a:r>
              <a:rPr lang="ru-RU" sz="2000" dirty="0" err="1"/>
              <a:t>ст.ст</a:t>
            </a:r>
            <a:r>
              <a:rPr lang="ru-RU" sz="2000" dirty="0"/>
              <a:t>. 212, 225 Трудового кодекса Российской Федерации). Для работника Трудовой кодекс РФ предусматривает обязанность «проходить обучение безопасным методам и приемам выполнения работ и оказанию первой помощи пострадавшим на производстве» (ст. 214 Трудового кодекса Российской Федерации).</a:t>
            </a:r>
          </a:p>
        </p:txBody>
      </p:sp>
      <p:sp>
        <p:nvSpPr>
          <p:cNvPr id="3" name="Прямоугольник 2"/>
          <p:cNvSpPr/>
          <p:nvPr/>
        </p:nvSpPr>
        <p:spPr>
          <a:xfrm>
            <a:off x="9465811" y="592864"/>
            <a:ext cx="2517183" cy="1477328"/>
          </a:xfrm>
          <a:prstGeom prst="rect">
            <a:avLst/>
          </a:prstGeom>
        </p:spPr>
        <p:txBody>
          <a:bodyPr wrap="square">
            <a:spAutoFit/>
          </a:bodyPr>
          <a:lstStyle/>
          <a:p>
            <a:r>
              <a:rPr lang="ru-RU" i="0" u="sng" dirty="0">
                <a:solidFill>
                  <a:schemeClr val="accent5"/>
                </a:solidFill>
                <a:effectLst/>
                <a:latin typeface="+mj-lt"/>
              </a:rPr>
              <a:t>"Трудовой кодекс Российской Федерации" от 30.12.2001 N 197-ФЗ (ред. от 29.12.2020)</a:t>
            </a:r>
          </a:p>
        </p:txBody>
      </p:sp>
    </p:spTree>
    <p:extLst>
      <p:ext uri="{BB962C8B-B14F-4D97-AF65-F5344CB8AC3E}">
        <p14:creationId xmlns:p14="http://schemas.microsoft.com/office/powerpoint/2010/main" val="106736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59" y="592864"/>
            <a:ext cx="8055429" cy="4708981"/>
          </a:xfrm>
          <a:prstGeom prst="rect">
            <a:avLst/>
          </a:prstGeom>
        </p:spPr>
        <p:txBody>
          <a:bodyPr wrap="square">
            <a:spAutoFit/>
          </a:bodyPr>
          <a:lstStyle/>
          <a:p>
            <a:pPr algn="just"/>
            <a:r>
              <a:rPr lang="ru-RU" sz="2000" dirty="0"/>
              <a:t>Для лиц, обязанных оказывать первую помощь, предусмотрена ответственность за неоказание первой помощи вплоть до уголовной. Для очевидцев происшествия, оказывающих первую помощь в добровольном порядке, никакая ответственность за неоказание первой помощи применяться не может. Особые нормы установлены в отношении водителей, причастных к ДТП. Принятие мер к оказанию первой помощи относится к обязанностям водителя в связи с ДТП, за невыполнение которых водителю грозит привлечение к административной ответственности и наказание в виде административного штрафа (ч. 1 ст. 12.27 Кодекса Российской Федерации об административных правонарушениях). В том случае, если гражданин заведомо оставил пострадавшего, находящегося в беспомощном состоянии без возможности получения помощи, он может быть привлечен к уголовной ответственности (ст. 125 «Оставление в опасности» Уголовного кодекса Российской Федерации). </a:t>
            </a:r>
          </a:p>
        </p:txBody>
      </p:sp>
      <p:sp>
        <p:nvSpPr>
          <p:cNvPr id="3" name="Прямоугольник 2"/>
          <p:cNvSpPr/>
          <p:nvPr/>
        </p:nvSpPr>
        <p:spPr>
          <a:xfrm>
            <a:off x="9465812" y="592864"/>
            <a:ext cx="2552018" cy="1477328"/>
          </a:xfrm>
          <a:prstGeom prst="rect">
            <a:avLst/>
          </a:prstGeom>
        </p:spPr>
        <p:txBody>
          <a:bodyPr wrap="square">
            <a:spAutoFit/>
          </a:bodyPr>
          <a:lstStyle/>
          <a:p>
            <a:r>
              <a:rPr lang="ru-RU" i="0" u="sng" dirty="0">
                <a:solidFill>
                  <a:schemeClr val="accent5"/>
                </a:solidFill>
                <a:effectLst/>
              </a:rPr>
              <a:t>"Кодекс Российской Федерации об административных правонарушениях" от 30.12.2001 N 195-ФЗ</a:t>
            </a:r>
          </a:p>
        </p:txBody>
      </p:sp>
      <p:sp>
        <p:nvSpPr>
          <p:cNvPr id="5" name="Прямоугольник 4"/>
          <p:cNvSpPr/>
          <p:nvPr/>
        </p:nvSpPr>
        <p:spPr>
          <a:xfrm>
            <a:off x="9465811" y="3654475"/>
            <a:ext cx="2255520" cy="1200329"/>
          </a:xfrm>
          <a:prstGeom prst="rect">
            <a:avLst/>
          </a:prstGeom>
        </p:spPr>
        <p:txBody>
          <a:bodyPr wrap="square">
            <a:spAutoFit/>
          </a:bodyPr>
          <a:lstStyle/>
          <a:p>
            <a:r>
              <a:rPr lang="ru-RU" i="0" u="sng" dirty="0">
                <a:solidFill>
                  <a:schemeClr val="accent5"/>
                </a:solidFill>
                <a:effectLst/>
              </a:rPr>
              <a:t>"Уголовный кодекс Российской Федерации" от 13.06.1996 N 63-ФЗ</a:t>
            </a:r>
          </a:p>
        </p:txBody>
      </p:sp>
    </p:spTree>
    <p:extLst>
      <p:ext uri="{BB962C8B-B14F-4D97-AF65-F5344CB8AC3E}">
        <p14:creationId xmlns:p14="http://schemas.microsoft.com/office/powerpoint/2010/main" val="3587526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95176" cy="5355312"/>
          </a:xfrm>
          <a:prstGeom prst="rect">
            <a:avLst/>
          </a:prstGeom>
        </p:spPr>
        <p:txBody>
          <a:bodyPr wrap="square">
            <a:spAutoFit/>
          </a:bodyPr>
          <a:lstStyle/>
          <a:p>
            <a:pPr algn="just"/>
            <a:r>
              <a:rPr lang="ru-RU" dirty="0"/>
              <a:t>В связи с тем, что жизнь человека провозглашается высшей ценностью, сама попытка защитить эту ценность ставится выше возможной ошибки в ходе оказания первой помощи, так как дает пострадавшему человеку шанс на выживание. Уголовное и административное законодательство не признают правонарушением причинение вреда охраняемым законом интересам в состоянии крайней необходимости, то есть для устранения опасности, непосредственно угрожающей личности или правам данного лица, если эта опасность не могла быть устранена иными средствами (ст. 39 «Крайняя необходимость» Уголовного кодекса Российской Федерации; ст. 2.7 «Крайняя необходимость» Кодекса Российской Федерации об административных правонарушениях). Аналогичная норма имеется и в Гражданском кодексе Российской Федерации («Гражданский кодекс Российской Федерации (часть вторая)» от 26.01.1996 N 14-ФЗ (ред. от 28.03.2017), ст. 1067 «Причинение вреда в состоянии крайней необходимости». Трактовка этой статьи не исключает возможности возмещения причиненного вреда, однако «…Учитывая обстоятельства, при которых был причинен такой вред, суд может возложить обязанность его возмещения на третье лицо, в интересах которого действовал причинивший вред, либо освободить от возмещения вреда полностью или частично как это третье лицо, так и причинившего вред». </a:t>
            </a:r>
          </a:p>
        </p:txBody>
      </p:sp>
      <p:sp>
        <p:nvSpPr>
          <p:cNvPr id="6" name="Прямоугольник 5"/>
          <p:cNvSpPr/>
          <p:nvPr/>
        </p:nvSpPr>
        <p:spPr>
          <a:xfrm>
            <a:off x="9465812" y="592864"/>
            <a:ext cx="2482348" cy="1200329"/>
          </a:xfrm>
          <a:prstGeom prst="rect">
            <a:avLst/>
          </a:prstGeom>
        </p:spPr>
        <p:txBody>
          <a:bodyPr wrap="square">
            <a:spAutoFit/>
          </a:bodyPr>
          <a:lstStyle/>
          <a:p>
            <a:r>
              <a:rPr lang="ru-RU" i="0" u="sng" dirty="0">
                <a:solidFill>
                  <a:schemeClr val="accent5"/>
                </a:solidFill>
                <a:effectLst/>
              </a:rPr>
              <a:t>"Уголовный кодекс Российской Федерации" от 13.06.1996 N 63-ФЗ</a:t>
            </a:r>
          </a:p>
        </p:txBody>
      </p:sp>
      <p:sp>
        <p:nvSpPr>
          <p:cNvPr id="7" name="Прямоугольник 6"/>
          <p:cNvSpPr/>
          <p:nvPr/>
        </p:nvSpPr>
        <p:spPr>
          <a:xfrm>
            <a:off x="9465811" y="2223816"/>
            <a:ext cx="2482349" cy="1477328"/>
          </a:xfrm>
          <a:prstGeom prst="rect">
            <a:avLst/>
          </a:prstGeom>
        </p:spPr>
        <p:txBody>
          <a:bodyPr wrap="square">
            <a:spAutoFit/>
          </a:bodyPr>
          <a:lstStyle/>
          <a:p>
            <a:r>
              <a:rPr lang="ru-RU" i="0" u="sng" dirty="0">
                <a:solidFill>
                  <a:schemeClr val="accent5"/>
                </a:solidFill>
                <a:effectLst/>
              </a:rPr>
              <a:t>"Кодекс Российской Федерации об административных правонарушениях" от 30.12.2001 N 195-ФЗ</a:t>
            </a:r>
          </a:p>
        </p:txBody>
      </p:sp>
      <p:sp>
        <p:nvSpPr>
          <p:cNvPr id="3" name="Прямоугольник 2"/>
          <p:cNvSpPr/>
          <p:nvPr/>
        </p:nvSpPr>
        <p:spPr>
          <a:xfrm>
            <a:off x="9465811" y="4131767"/>
            <a:ext cx="2482349" cy="923330"/>
          </a:xfrm>
          <a:prstGeom prst="rect">
            <a:avLst/>
          </a:prstGeom>
        </p:spPr>
        <p:txBody>
          <a:bodyPr wrap="square">
            <a:spAutoFit/>
          </a:bodyPr>
          <a:lstStyle/>
          <a:p>
            <a:r>
              <a:rPr lang="ru-RU" i="0" u="sng" dirty="0">
                <a:solidFill>
                  <a:schemeClr val="accent5"/>
                </a:solidFill>
                <a:effectLst/>
              </a:rPr>
              <a:t>Гражданский кодекс Российской Федерации часть 2 (ГК РФ ч.2)</a:t>
            </a:r>
          </a:p>
        </p:txBody>
      </p:sp>
    </p:spTree>
    <p:extLst>
      <p:ext uri="{BB962C8B-B14F-4D97-AF65-F5344CB8AC3E}">
        <p14:creationId xmlns:p14="http://schemas.microsoft.com/office/powerpoint/2010/main" val="1568393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751344"/>
            <a:ext cx="8168640" cy="5016758"/>
          </a:xfrm>
          <a:prstGeom prst="rect">
            <a:avLst/>
          </a:prstGeom>
        </p:spPr>
        <p:txBody>
          <a:bodyPr wrap="square">
            <a:spAutoFit/>
          </a:bodyPr>
          <a:lstStyle/>
          <a:p>
            <a:pPr algn="just"/>
            <a:r>
              <a:rPr lang="ru-RU" sz="2000" dirty="0"/>
              <a:t>В случае решения в суде вопроса о привлечении лица к ответственности за причинение вреда жизни или здоровью, оказание первой помощи пострадавшему учитывается как обстоятельство, смягчающее наказание (п. 2 ч. 1 ст. 4.2 Кодекса Российской Федерации об административных правонарушениях; п. «к» ч. 1 ст. 61 Уголовного Кодекса Российской Федерации). Например, за причинение легкого или средней тяжести вреда здоровью в результате ДТП в соответствии со ст. 12.24 Кодекса Российской Федерации об административных правонарушениях предусмотрено альтернативное наказание. На усмотрение суда </a:t>
            </a:r>
            <a:r>
              <a:rPr lang="ru-RU" sz="2000" dirty="0" err="1"/>
              <a:t>причинителю</a:t>
            </a:r>
            <a:r>
              <a:rPr lang="ru-RU" sz="2000" dirty="0"/>
              <a:t> вреда может быть назначено наказание в виде штрафа или в виде лишения права управления транспортным средством. Факт оказания первой помощи пострадавшему может способствовать назначению более мягкого наказания, то есть штрафа. Кроме того, оказание первой помощи может снизить медицинские последствия травмы, соответственно пострадавшему будет квалифицирован вред меньшей тяжести.</a:t>
            </a:r>
          </a:p>
        </p:txBody>
      </p:sp>
      <p:sp>
        <p:nvSpPr>
          <p:cNvPr id="6" name="Прямоугольник 5"/>
          <p:cNvSpPr/>
          <p:nvPr/>
        </p:nvSpPr>
        <p:spPr>
          <a:xfrm>
            <a:off x="9465811" y="751344"/>
            <a:ext cx="2482348" cy="1200329"/>
          </a:xfrm>
          <a:prstGeom prst="rect">
            <a:avLst/>
          </a:prstGeom>
        </p:spPr>
        <p:txBody>
          <a:bodyPr wrap="square">
            <a:spAutoFit/>
          </a:bodyPr>
          <a:lstStyle/>
          <a:p>
            <a:r>
              <a:rPr lang="ru-RU" i="0" u="sng" dirty="0">
                <a:solidFill>
                  <a:schemeClr val="accent5"/>
                </a:solidFill>
                <a:effectLst/>
              </a:rPr>
              <a:t>"Уголовный кодекс Российской Федерации" от 13.06.1996 N 63-ФЗ</a:t>
            </a:r>
          </a:p>
        </p:txBody>
      </p:sp>
      <p:sp>
        <p:nvSpPr>
          <p:cNvPr id="7" name="Прямоугольник 6"/>
          <p:cNvSpPr/>
          <p:nvPr/>
        </p:nvSpPr>
        <p:spPr>
          <a:xfrm>
            <a:off x="9465811" y="2223816"/>
            <a:ext cx="2482349" cy="1477328"/>
          </a:xfrm>
          <a:prstGeom prst="rect">
            <a:avLst/>
          </a:prstGeom>
        </p:spPr>
        <p:txBody>
          <a:bodyPr wrap="square">
            <a:spAutoFit/>
          </a:bodyPr>
          <a:lstStyle/>
          <a:p>
            <a:r>
              <a:rPr lang="ru-RU" i="0" u="sng" dirty="0">
                <a:solidFill>
                  <a:schemeClr val="accent5"/>
                </a:solidFill>
                <a:effectLst/>
              </a:rPr>
              <a:t>"Кодекс Российской Федерации об административных правонарушениях" от 30.12.2001 N 195-ФЗ</a:t>
            </a:r>
          </a:p>
        </p:txBody>
      </p:sp>
    </p:spTree>
    <p:extLst>
      <p:ext uri="{BB962C8B-B14F-4D97-AF65-F5344CB8AC3E}">
        <p14:creationId xmlns:p14="http://schemas.microsoft.com/office/powerpoint/2010/main" val="2044163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465811" y="666597"/>
            <a:ext cx="2395263" cy="707886"/>
          </a:xfrm>
          <a:prstGeom prst="rect">
            <a:avLst/>
          </a:prstGeom>
        </p:spPr>
        <p:txBody>
          <a:bodyPr wrap="square">
            <a:spAutoFit/>
          </a:bodyPr>
          <a:lstStyle/>
          <a:p>
            <a:r>
              <a:rPr lang="ru-RU" sz="2000" b="1" dirty="0"/>
              <a:t>Понятие </a:t>
            </a:r>
          </a:p>
          <a:p>
            <a:r>
              <a:rPr lang="ru-RU" sz="2000" b="1" dirty="0"/>
              <a:t>«первая помощь»</a:t>
            </a:r>
          </a:p>
        </p:txBody>
      </p:sp>
      <p:sp>
        <p:nvSpPr>
          <p:cNvPr id="3" name="Прямоугольник 2"/>
          <p:cNvSpPr/>
          <p:nvPr/>
        </p:nvSpPr>
        <p:spPr>
          <a:xfrm>
            <a:off x="975360" y="666597"/>
            <a:ext cx="8195176" cy="3785652"/>
          </a:xfrm>
          <a:prstGeom prst="rect">
            <a:avLst/>
          </a:prstGeom>
        </p:spPr>
        <p:txBody>
          <a:bodyPr wrap="square">
            <a:spAutoFit/>
          </a:bodyPr>
          <a:lstStyle/>
          <a:p>
            <a:pPr algn="just"/>
            <a:r>
              <a:rPr lang="ru-RU" sz="2400" dirty="0"/>
              <a:t>В настоящее время первая помощь определяется как комплекс мероприятий, направленных на поддержание жизни и здоровья, оказываемых до оказания медицинской помощи пострадавшим при несчастных случаях, травмах, отравлениях и других состояниях и заболеваниях, угрожающих их жизни и здоровью.</a:t>
            </a:r>
          </a:p>
          <a:p>
            <a:pPr algn="just"/>
            <a:r>
              <a:rPr lang="ru-RU" sz="2400" dirty="0"/>
              <a:t> </a:t>
            </a:r>
          </a:p>
          <a:p>
            <a:pPr algn="just"/>
            <a:r>
              <a:rPr lang="ru-RU" sz="2400" dirty="0"/>
              <a:t>Цель ее состоит в устранении явлений, угрожающих жизни, а также – в предупреждении дальнейших повреждений и возможных осложнений.</a:t>
            </a:r>
          </a:p>
        </p:txBody>
      </p:sp>
    </p:spTree>
    <p:extLst>
      <p:ext uri="{BB962C8B-B14F-4D97-AF65-F5344CB8AC3E}">
        <p14:creationId xmlns:p14="http://schemas.microsoft.com/office/powerpoint/2010/main" val="551860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pic>
        <p:nvPicPr>
          <p:cNvPr id="5" name="Picture 7" descr="для доклада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36" y="2125277"/>
            <a:ext cx="9144000" cy="268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325094" y="481908"/>
            <a:ext cx="8701087" cy="1754326"/>
          </a:xfrm>
          <a:prstGeom prst="rect">
            <a:avLst/>
          </a:prstGeom>
        </p:spPr>
        <p:txBody>
          <a:bodyPr wrap="square">
            <a:spAutoFit/>
          </a:bodyPr>
          <a:lstStyle/>
          <a:p>
            <a:r>
              <a:rPr lang="ru-RU" dirty="0"/>
              <a:t>В случае какого-либо происшествия, как правило, оказать первую помощь могут очевидцы происшествия – обычные люди, имеющие право ее оказывать. В большинстве случаев, они имеют минимальную подготовку и не обладают необходимым оснащением. Тем не менее, очевидцы происшествия могут выполнить простые действия, тем самым устранив непосредственную опасность для жизни пострадавших.</a:t>
            </a:r>
          </a:p>
        </p:txBody>
      </p:sp>
      <p:sp>
        <p:nvSpPr>
          <p:cNvPr id="3" name="Прямоугольник 2"/>
          <p:cNvSpPr/>
          <p:nvPr/>
        </p:nvSpPr>
        <p:spPr>
          <a:xfrm>
            <a:off x="325093" y="4861649"/>
            <a:ext cx="8701087" cy="923330"/>
          </a:xfrm>
          <a:prstGeom prst="rect">
            <a:avLst/>
          </a:prstGeom>
        </p:spPr>
        <p:txBody>
          <a:bodyPr wrap="square">
            <a:spAutoFit/>
          </a:bodyPr>
          <a:lstStyle/>
          <a:p>
            <a:r>
              <a:rPr lang="ru-RU" dirty="0"/>
              <a:t>В большинстве случаев первая помощь должна заканчиваться передачей пострадавших прибывшей бригаде скорой медицинской помощи, которая, продолжая оказание помощи в пути, доставляет пострадавшего в лечебное учреждение.</a:t>
            </a:r>
          </a:p>
        </p:txBody>
      </p:sp>
      <p:sp>
        <p:nvSpPr>
          <p:cNvPr id="4" name="TextBox 3"/>
          <p:cNvSpPr txBox="1"/>
          <p:nvPr/>
        </p:nvSpPr>
        <p:spPr>
          <a:xfrm>
            <a:off x="9465811" y="592864"/>
            <a:ext cx="1373581" cy="369332"/>
          </a:xfrm>
          <a:prstGeom prst="rect">
            <a:avLst/>
          </a:prstGeom>
          <a:noFill/>
        </p:spPr>
        <p:txBody>
          <a:bodyPr wrap="none" rtlCol="0">
            <a:spAutoFit/>
          </a:bodyPr>
          <a:lstStyle/>
          <a:p>
            <a:r>
              <a:rPr lang="ru-RU" b="1" dirty="0"/>
              <a:t>Золотой час</a:t>
            </a:r>
          </a:p>
        </p:txBody>
      </p:sp>
    </p:spTree>
    <p:extLst>
      <p:ext uri="{BB962C8B-B14F-4D97-AF65-F5344CB8AC3E}">
        <p14:creationId xmlns:p14="http://schemas.microsoft.com/office/powerpoint/2010/main" val="108357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95176" cy="646331"/>
          </a:xfrm>
          <a:prstGeom prst="rect">
            <a:avLst/>
          </a:prstGeom>
        </p:spPr>
        <p:txBody>
          <a:bodyPr wrap="square">
            <a:spAutoFit/>
          </a:bodyPr>
          <a:lstStyle/>
          <a:p>
            <a:r>
              <a:rPr lang="ru-RU" b="1" dirty="0"/>
              <a:t>Перечень состояний, при которых оказывается первая помощь, перечень мероприятий по ее оказанию:</a:t>
            </a:r>
          </a:p>
        </p:txBody>
      </p:sp>
      <p:sp>
        <p:nvSpPr>
          <p:cNvPr id="3" name="Прямоугольник 2"/>
          <p:cNvSpPr/>
          <p:nvPr/>
        </p:nvSpPr>
        <p:spPr>
          <a:xfrm>
            <a:off x="9465812" y="592864"/>
            <a:ext cx="2499766" cy="3416320"/>
          </a:xfrm>
          <a:prstGeom prst="rect">
            <a:avLst/>
          </a:prstGeom>
        </p:spPr>
        <p:txBody>
          <a:bodyPr wrap="square">
            <a:spAutoFit/>
          </a:bodyPr>
          <a:lstStyle/>
          <a:p>
            <a:r>
              <a:rPr lang="ru-RU" i="0" u="sng" dirty="0">
                <a:solidFill>
                  <a:schemeClr val="accent5"/>
                </a:solidFill>
                <a:effectLst/>
              </a:rPr>
              <a:t>Приказ </a:t>
            </a:r>
            <a:r>
              <a:rPr lang="ru-RU" i="0" u="sng" dirty="0" err="1">
                <a:solidFill>
                  <a:schemeClr val="accent5"/>
                </a:solidFill>
                <a:effectLst/>
              </a:rPr>
              <a:t>Минздравсоцразвития</a:t>
            </a:r>
            <a:r>
              <a:rPr lang="ru-RU" i="0" u="sng" dirty="0">
                <a:solidFill>
                  <a:schemeClr val="accent5"/>
                </a:solidFill>
                <a:effectLst/>
              </a:rPr>
              <a:t> России от 04.05.2012 N 477н (ред. от 07.11.2012) "Об утверждении перечня состояний, при которых оказывается первая помощь, и перечня мероприятий по оказанию первой помощи"</a:t>
            </a:r>
          </a:p>
        </p:txBody>
      </p:sp>
      <p:sp>
        <p:nvSpPr>
          <p:cNvPr id="5" name="Прямоугольник 4"/>
          <p:cNvSpPr/>
          <p:nvPr/>
        </p:nvSpPr>
        <p:spPr>
          <a:xfrm>
            <a:off x="975359" y="1821155"/>
            <a:ext cx="8168641" cy="2585323"/>
          </a:xfrm>
          <a:prstGeom prst="rect">
            <a:avLst/>
          </a:prstGeom>
        </p:spPr>
        <p:txBody>
          <a:bodyPr wrap="square">
            <a:spAutoFit/>
          </a:bodyPr>
          <a:lstStyle/>
          <a:p>
            <a:pPr marL="342900" indent="-342900">
              <a:buAutoNum type="arabicPeriod"/>
            </a:pPr>
            <a:r>
              <a:rPr lang="ru-RU" i="1" dirty="0">
                <a:latin typeface="PT Sans"/>
              </a:rPr>
              <a:t>Отсутствие сознания. </a:t>
            </a:r>
          </a:p>
          <a:p>
            <a:pPr marL="342900" indent="-342900">
              <a:buAutoNum type="arabicPeriod"/>
            </a:pPr>
            <a:r>
              <a:rPr lang="ru-RU" i="1" dirty="0">
                <a:latin typeface="PT Sans"/>
              </a:rPr>
              <a:t>Остановка дыхания и кровообращения. </a:t>
            </a:r>
          </a:p>
          <a:p>
            <a:pPr marL="342900" indent="-342900">
              <a:buAutoNum type="arabicPeriod"/>
            </a:pPr>
            <a:r>
              <a:rPr lang="ru-RU" i="1" dirty="0">
                <a:latin typeface="PT Sans"/>
              </a:rPr>
              <a:t>Наружные кровотечения. </a:t>
            </a:r>
          </a:p>
          <a:p>
            <a:pPr marL="342900" indent="-342900">
              <a:buAutoNum type="arabicPeriod"/>
            </a:pPr>
            <a:r>
              <a:rPr lang="ru-RU" i="1" dirty="0">
                <a:latin typeface="PT Sans"/>
              </a:rPr>
              <a:t>Инородные тела верхних дыхательных путей. </a:t>
            </a:r>
          </a:p>
          <a:p>
            <a:pPr marL="342900" indent="-342900">
              <a:buAutoNum type="arabicPeriod"/>
            </a:pPr>
            <a:r>
              <a:rPr lang="ru-RU" i="1" dirty="0">
                <a:latin typeface="PT Sans"/>
              </a:rPr>
              <a:t>Травмы различных областей тела. </a:t>
            </a:r>
          </a:p>
          <a:p>
            <a:pPr marL="342900" indent="-342900">
              <a:buAutoNum type="arabicPeriod"/>
            </a:pPr>
            <a:r>
              <a:rPr lang="ru-RU" i="1" dirty="0">
                <a:latin typeface="PT Sans"/>
              </a:rPr>
              <a:t>Ожоги, эффекты воздействия высоких температур, теплового излучения. </a:t>
            </a:r>
          </a:p>
          <a:p>
            <a:pPr marL="342900" indent="-342900">
              <a:buAutoNum type="arabicPeriod"/>
            </a:pPr>
            <a:r>
              <a:rPr lang="ru-RU" i="1" dirty="0">
                <a:latin typeface="PT Sans"/>
              </a:rPr>
              <a:t>Отморожение и другие эффекты воздействия низких температур. </a:t>
            </a:r>
          </a:p>
          <a:p>
            <a:pPr marL="342900" indent="-342900">
              <a:buAutoNum type="arabicPeriod"/>
            </a:pPr>
            <a:r>
              <a:rPr lang="ru-RU" i="1" dirty="0">
                <a:latin typeface="PT Sans"/>
              </a:rPr>
              <a:t>Отравления.</a:t>
            </a:r>
          </a:p>
        </p:txBody>
      </p:sp>
    </p:spTree>
    <p:extLst>
      <p:ext uri="{BB962C8B-B14F-4D97-AF65-F5344CB8AC3E}">
        <p14:creationId xmlns:p14="http://schemas.microsoft.com/office/powerpoint/2010/main" val="2906841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Вагонник.РФ: Электробезопасность. Защита от электрического тока. Действие  электрического тока на организм человека. Виды поражения электрическим током.  Технические и организационные мероприятия по предупреждению поражения  электрическим токо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1759" y="5062465"/>
            <a:ext cx="4892827" cy="1524799"/>
          </a:xfrm>
          <a:prstGeom prst="rect">
            <a:avLst/>
          </a:prstGeom>
          <a:noFill/>
          <a:extLst>
            <a:ext uri="{909E8E84-426E-40DD-AFC4-6F175D3DCCD1}">
              <a14:hiddenFill xmlns:a14="http://schemas.microsoft.com/office/drawing/2010/main">
                <a:solidFill>
                  <a:srgbClr val="FFFFFF"/>
                </a:solidFill>
              </a14:hiddenFill>
            </a:ext>
          </a:extLst>
        </p:spPr>
      </p:pic>
      <p:pic>
        <p:nvPicPr>
          <p:cNvPr id="4098" name="Рисунок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5" name="Прямоугольник 4"/>
          <p:cNvSpPr/>
          <p:nvPr/>
        </p:nvSpPr>
        <p:spPr>
          <a:xfrm>
            <a:off x="9465812" y="592864"/>
            <a:ext cx="2499766" cy="3416320"/>
          </a:xfrm>
          <a:prstGeom prst="rect">
            <a:avLst/>
          </a:prstGeom>
        </p:spPr>
        <p:txBody>
          <a:bodyPr wrap="square">
            <a:spAutoFit/>
          </a:bodyPr>
          <a:lstStyle/>
          <a:p>
            <a:r>
              <a:rPr lang="ru-RU" i="0" u="sng" dirty="0">
                <a:solidFill>
                  <a:schemeClr val="accent5"/>
                </a:solidFill>
                <a:effectLst/>
              </a:rPr>
              <a:t>Приказ </a:t>
            </a:r>
            <a:r>
              <a:rPr lang="ru-RU" i="0" u="sng" dirty="0" err="1">
                <a:solidFill>
                  <a:schemeClr val="accent5"/>
                </a:solidFill>
                <a:effectLst/>
              </a:rPr>
              <a:t>Минздравсоцразвития</a:t>
            </a:r>
            <a:r>
              <a:rPr lang="ru-RU" i="0" u="sng" dirty="0">
                <a:solidFill>
                  <a:schemeClr val="accent5"/>
                </a:solidFill>
                <a:effectLst/>
              </a:rPr>
              <a:t> России от 04.05.2012 N 477н (ред. от 07.11.2012) "Об утверждении перечня состояний, при которых оказывается первая помощь, и перечня мероприятий по оказанию первой помощи"</a:t>
            </a:r>
          </a:p>
        </p:txBody>
      </p:sp>
      <p:sp>
        <p:nvSpPr>
          <p:cNvPr id="2" name="Прямоугольник 1"/>
          <p:cNvSpPr/>
          <p:nvPr/>
        </p:nvSpPr>
        <p:spPr>
          <a:xfrm>
            <a:off x="975359" y="592864"/>
            <a:ext cx="8195176" cy="369332"/>
          </a:xfrm>
          <a:prstGeom prst="rect">
            <a:avLst/>
          </a:prstGeom>
        </p:spPr>
        <p:txBody>
          <a:bodyPr wrap="square">
            <a:spAutoFit/>
          </a:bodyPr>
          <a:lstStyle/>
          <a:p>
            <a:r>
              <a:rPr lang="ru-RU" b="1" i="0" dirty="0">
                <a:solidFill>
                  <a:srgbClr val="000000"/>
                </a:solidFill>
                <a:effectLst/>
                <a:latin typeface="Arial" panose="020B0604020202020204" pitchFamily="34" charset="0"/>
              </a:rPr>
              <a:t>ПЕРЕЧЕНЬ МЕРОПРИЯТИЙ ПО ОКАЗАНИЮ ПЕРВОЙ ПОМОЩИ</a:t>
            </a:r>
            <a:endParaRPr lang="ru-RU" dirty="0"/>
          </a:p>
        </p:txBody>
      </p:sp>
      <p:sp>
        <p:nvSpPr>
          <p:cNvPr id="3" name="Прямоугольник 2"/>
          <p:cNvSpPr/>
          <p:nvPr/>
        </p:nvSpPr>
        <p:spPr>
          <a:xfrm>
            <a:off x="975359" y="1305342"/>
            <a:ext cx="8168641" cy="4431983"/>
          </a:xfrm>
          <a:prstGeom prst="rect">
            <a:avLst/>
          </a:prstGeom>
        </p:spPr>
        <p:txBody>
          <a:bodyPr wrap="square">
            <a:spAutoFit/>
          </a:bodyPr>
          <a:lstStyle/>
          <a:p>
            <a:pPr marL="342900" indent="-342900" algn="just">
              <a:buAutoNum type="arabicPeriod"/>
            </a:pPr>
            <a:r>
              <a:rPr lang="ru-RU" sz="2400" b="0" i="0" u="sng" dirty="0">
                <a:solidFill>
                  <a:srgbClr val="000000"/>
                </a:solidFill>
                <a:effectLst/>
                <a:latin typeface="PT Sans"/>
              </a:rPr>
              <a:t>Мероприятия по оценке обстановки и обеспечению безопасных условий для оказания первой помощи:</a:t>
            </a:r>
          </a:p>
          <a:p>
            <a:pPr algn="just"/>
            <a:endParaRPr lang="ru-RU" dirty="0">
              <a:solidFill>
                <a:srgbClr val="000000"/>
              </a:solidFill>
              <a:latin typeface="PT Sans"/>
            </a:endParaRPr>
          </a:p>
          <a:p>
            <a:pPr algn="just"/>
            <a:endParaRPr lang="ru-RU" b="0" i="0" dirty="0">
              <a:solidFill>
                <a:srgbClr val="000000"/>
              </a:solidFill>
              <a:effectLst/>
              <a:latin typeface="PT Sans"/>
            </a:endParaRPr>
          </a:p>
          <a:p>
            <a:pPr marL="342900" indent="-342900">
              <a:buFont typeface="+mj-lt"/>
              <a:buAutoNum type="alphaLcPeriod"/>
            </a:pPr>
            <a:r>
              <a:rPr lang="ru-RU" b="0" i="1" dirty="0">
                <a:solidFill>
                  <a:srgbClr val="000000"/>
                </a:solidFill>
                <a:effectLst/>
                <a:latin typeface="PT Sans"/>
              </a:rPr>
              <a:t>определение угрожающих факторов для собственной жизни и  здоровья;</a:t>
            </a:r>
          </a:p>
          <a:p>
            <a:pPr marL="342900" indent="-342900">
              <a:buFont typeface="+mj-lt"/>
              <a:buAutoNum type="alphaLcPeriod"/>
            </a:pPr>
            <a:r>
              <a:rPr lang="ru-RU" b="0" i="1" dirty="0">
                <a:solidFill>
                  <a:srgbClr val="000000"/>
                </a:solidFill>
                <a:effectLst/>
                <a:latin typeface="PT Sans"/>
              </a:rPr>
              <a:t>определение угрожающих факторов для жизни и здоровья пострадавшего;</a:t>
            </a:r>
          </a:p>
          <a:p>
            <a:pPr marL="361950" indent="-361950">
              <a:buFont typeface="+mj-lt"/>
              <a:buAutoNum type="alphaLcPeriod"/>
            </a:pPr>
            <a:r>
              <a:rPr lang="ru-RU" b="0" i="1" dirty="0">
                <a:solidFill>
                  <a:srgbClr val="000000"/>
                </a:solidFill>
                <a:effectLst/>
                <a:latin typeface="PT Sans"/>
              </a:rPr>
              <a:t>устранение угрожающих факторов для жизни и здоровья;</a:t>
            </a:r>
          </a:p>
          <a:p>
            <a:pPr marL="361950" indent="-361950">
              <a:buFont typeface="+mj-lt"/>
              <a:buAutoNum type="alphaLcPeriod"/>
            </a:pPr>
            <a:r>
              <a:rPr lang="ru-RU" b="0" i="1" dirty="0">
                <a:solidFill>
                  <a:srgbClr val="000000"/>
                </a:solidFill>
                <a:effectLst/>
                <a:latin typeface="PT Sans"/>
              </a:rPr>
              <a:t>прекращение действия повреждающих факторов на пострадавшего;</a:t>
            </a:r>
          </a:p>
          <a:p>
            <a:pPr marL="361950" indent="-361950">
              <a:buFont typeface="+mj-lt"/>
              <a:buAutoNum type="alphaLcPeriod"/>
            </a:pPr>
            <a:r>
              <a:rPr lang="ru-RU" b="0" i="1" dirty="0">
                <a:solidFill>
                  <a:srgbClr val="000000"/>
                </a:solidFill>
                <a:effectLst/>
                <a:latin typeface="PT Sans"/>
              </a:rPr>
              <a:t>оценка количества пострадавших;</a:t>
            </a:r>
          </a:p>
          <a:p>
            <a:pPr marL="342900" indent="-342900">
              <a:buFont typeface="+mj-lt"/>
              <a:buAutoNum type="alphaLcPeriod"/>
            </a:pPr>
            <a:r>
              <a:rPr lang="ru-RU" b="0" i="1" dirty="0">
                <a:solidFill>
                  <a:srgbClr val="000000"/>
                </a:solidFill>
                <a:effectLst/>
                <a:latin typeface="PT Sans"/>
              </a:rPr>
              <a:t>извлечение пострадавшего из транспортного средства или  других труднодоступных мест;</a:t>
            </a:r>
          </a:p>
          <a:p>
            <a:pPr marL="361950" indent="-361950">
              <a:buFont typeface="+mj-lt"/>
              <a:buAutoNum type="alphaLcPeriod"/>
            </a:pPr>
            <a:r>
              <a:rPr lang="ru-RU" b="0" i="1" dirty="0">
                <a:solidFill>
                  <a:srgbClr val="000000"/>
                </a:solidFill>
                <a:effectLst/>
                <a:latin typeface="PT Sans"/>
              </a:rPr>
              <a:t>перемещение пострадавшего.</a:t>
            </a:r>
          </a:p>
        </p:txBody>
      </p:sp>
    </p:spTree>
    <p:extLst>
      <p:ext uri="{BB962C8B-B14F-4D97-AF65-F5344CB8AC3E}">
        <p14:creationId xmlns:p14="http://schemas.microsoft.com/office/powerpoint/2010/main" val="1677274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2308324"/>
          </a:xfrm>
          <a:prstGeom prst="rect">
            <a:avLst/>
          </a:prstGeom>
        </p:spPr>
        <p:txBody>
          <a:bodyPr wrap="square">
            <a:spAutoFit/>
          </a:bodyPr>
          <a:lstStyle/>
          <a:p>
            <a:pPr algn="just"/>
            <a:r>
              <a:rPr lang="ru-RU" sz="2400" dirty="0"/>
              <a:t>2. </a:t>
            </a:r>
            <a:r>
              <a:rPr lang="ru-RU" sz="2400" u="sng" dirty="0"/>
              <a:t>Вызов скорой медицинской помощи, других специальных служб, сотрудники которых обязаны оказывать первую помощь в соответствии с федеральным законом или со специальным правилом.</a:t>
            </a:r>
          </a:p>
          <a:p>
            <a:pPr algn="just"/>
            <a:endParaRPr lang="ru-RU" sz="2400" u="sng" dirty="0"/>
          </a:p>
          <a:p>
            <a:pPr algn="just"/>
            <a:r>
              <a:rPr lang="ru-RU" sz="2400" dirty="0"/>
              <a:t>3. </a:t>
            </a:r>
            <a:r>
              <a:rPr lang="ru-RU" sz="2400" u="sng" dirty="0"/>
              <a:t>Определение наличия сознания у пострадавшего.</a:t>
            </a:r>
          </a:p>
        </p:txBody>
      </p:sp>
      <p:sp>
        <p:nvSpPr>
          <p:cNvPr id="5" name="Прямоугольник 4"/>
          <p:cNvSpPr/>
          <p:nvPr/>
        </p:nvSpPr>
        <p:spPr>
          <a:xfrm>
            <a:off x="9465812" y="592864"/>
            <a:ext cx="2499766" cy="3416320"/>
          </a:xfrm>
          <a:prstGeom prst="rect">
            <a:avLst/>
          </a:prstGeom>
        </p:spPr>
        <p:txBody>
          <a:bodyPr wrap="square">
            <a:spAutoFit/>
          </a:bodyPr>
          <a:lstStyle/>
          <a:p>
            <a:r>
              <a:rPr lang="ru-RU" i="0" u="sng" dirty="0">
                <a:solidFill>
                  <a:schemeClr val="accent5"/>
                </a:solidFill>
                <a:effectLst/>
              </a:rPr>
              <a:t>Приказ </a:t>
            </a:r>
            <a:r>
              <a:rPr lang="ru-RU" i="0" u="sng" dirty="0" err="1">
                <a:solidFill>
                  <a:schemeClr val="accent5"/>
                </a:solidFill>
                <a:effectLst/>
              </a:rPr>
              <a:t>Минздравсоцразвития</a:t>
            </a:r>
            <a:r>
              <a:rPr lang="ru-RU" i="0" u="sng" dirty="0">
                <a:solidFill>
                  <a:schemeClr val="accent5"/>
                </a:solidFill>
                <a:effectLst/>
              </a:rPr>
              <a:t> России от 04.05.2012 N 477н (ред. от 07.11.2012) "Об утверждении перечня состояний, при которых оказывается первая помощь, и перечня мероприятий по оказанию первой помощи"</a:t>
            </a:r>
          </a:p>
        </p:txBody>
      </p:sp>
      <p:pic>
        <p:nvPicPr>
          <p:cNvPr id="6146" name="Picture 2" descr="ШКОЛА № 4 г. Красноярск | Алгоритм вызова скорой помощ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6100" y="3465921"/>
            <a:ext cx="4751404" cy="3093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758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2862322"/>
          </a:xfrm>
          <a:prstGeom prst="rect">
            <a:avLst/>
          </a:prstGeom>
        </p:spPr>
        <p:txBody>
          <a:bodyPr wrap="square">
            <a:spAutoFit/>
          </a:bodyPr>
          <a:lstStyle/>
          <a:p>
            <a:r>
              <a:rPr lang="ru-RU" sz="2400" dirty="0"/>
              <a:t>4. </a:t>
            </a:r>
            <a:r>
              <a:rPr lang="ru-RU" sz="2400" u="sng" dirty="0"/>
              <a:t>Мероприятия по восстановлению проходимости дыхательных путей и определению признаков жизни у пострадавшего: </a:t>
            </a:r>
          </a:p>
          <a:p>
            <a:endParaRPr lang="ru-RU" i="1" dirty="0">
              <a:latin typeface="PT Sans"/>
            </a:endParaRPr>
          </a:p>
          <a:p>
            <a:pPr marL="342900" indent="-342900">
              <a:buFont typeface="+mj-lt"/>
              <a:buAutoNum type="alphaLcPeriod"/>
            </a:pPr>
            <a:r>
              <a:rPr lang="ru-RU" i="1" dirty="0">
                <a:latin typeface="PT Sans"/>
              </a:rPr>
              <a:t>запрокидывание головы с подъемом подбородка; </a:t>
            </a:r>
          </a:p>
          <a:p>
            <a:pPr marL="342900" indent="-342900">
              <a:buFont typeface="+mj-lt"/>
              <a:buAutoNum type="alphaLcPeriod"/>
            </a:pPr>
            <a:r>
              <a:rPr lang="ru-RU" i="1" dirty="0">
                <a:latin typeface="PT Sans"/>
              </a:rPr>
              <a:t>выдвижение нижней челюсти; </a:t>
            </a:r>
          </a:p>
          <a:p>
            <a:pPr marL="342900" indent="-342900">
              <a:buFont typeface="+mj-lt"/>
              <a:buAutoNum type="alphaLcPeriod"/>
            </a:pPr>
            <a:r>
              <a:rPr lang="ru-RU" i="1" dirty="0">
                <a:latin typeface="PT Sans"/>
              </a:rPr>
              <a:t>определение наличия дыхания с помощью слуха, зрения и осязания; </a:t>
            </a:r>
          </a:p>
          <a:p>
            <a:pPr marL="342900" indent="-342900">
              <a:buFont typeface="+mj-lt"/>
              <a:buAutoNum type="alphaLcPeriod"/>
            </a:pPr>
            <a:r>
              <a:rPr lang="ru-RU" i="1" dirty="0">
                <a:latin typeface="PT Sans"/>
              </a:rPr>
              <a:t>определение наличия кровообращения, проверка пульса на магистральных артериях.</a:t>
            </a:r>
          </a:p>
        </p:txBody>
      </p:sp>
      <p:sp>
        <p:nvSpPr>
          <p:cNvPr id="5" name="Прямоугольник 4"/>
          <p:cNvSpPr/>
          <p:nvPr/>
        </p:nvSpPr>
        <p:spPr>
          <a:xfrm>
            <a:off x="9465812" y="592864"/>
            <a:ext cx="2499766" cy="3416320"/>
          </a:xfrm>
          <a:prstGeom prst="rect">
            <a:avLst/>
          </a:prstGeom>
        </p:spPr>
        <p:txBody>
          <a:bodyPr wrap="square">
            <a:spAutoFit/>
          </a:bodyPr>
          <a:lstStyle/>
          <a:p>
            <a:r>
              <a:rPr lang="ru-RU" i="0" u="sng" dirty="0">
                <a:solidFill>
                  <a:schemeClr val="accent5"/>
                </a:solidFill>
                <a:effectLst/>
              </a:rPr>
              <a:t>Приказ </a:t>
            </a:r>
            <a:r>
              <a:rPr lang="ru-RU" i="0" u="sng" dirty="0" err="1">
                <a:solidFill>
                  <a:schemeClr val="accent5"/>
                </a:solidFill>
                <a:effectLst/>
              </a:rPr>
              <a:t>Минздравсоцразвития</a:t>
            </a:r>
            <a:r>
              <a:rPr lang="ru-RU" i="0" u="sng" dirty="0">
                <a:solidFill>
                  <a:schemeClr val="accent5"/>
                </a:solidFill>
                <a:effectLst/>
              </a:rPr>
              <a:t> России от 04.05.2012 N 477н (ред. от 07.11.2012) "Об утверждении перечня состояний, при которых оказывается первая помощь, и перечня мероприятий по оказанию первой помощи"</a:t>
            </a:r>
          </a:p>
        </p:txBody>
      </p:sp>
      <p:pic>
        <p:nvPicPr>
          <p:cNvPr id="5124" name="Picture 4" descr="Мероприятий при оказании первой и доврачебной медицинской помощ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6712" y="3643065"/>
            <a:ext cx="6910209" cy="2756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036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3416320"/>
          </a:xfrm>
          <a:prstGeom prst="rect">
            <a:avLst/>
          </a:prstGeom>
        </p:spPr>
        <p:txBody>
          <a:bodyPr wrap="square">
            <a:spAutoFit/>
          </a:bodyPr>
          <a:lstStyle/>
          <a:p>
            <a:r>
              <a:rPr lang="ru-RU" sz="2400" dirty="0"/>
              <a:t>5. </a:t>
            </a:r>
            <a:r>
              <a:rPr lang="ru-RU" sz="2400" u="sng" dirty="0"/>
              <a:t>Мероприятия по проведению сердечно-легочной реанимации до появления признаков жизни: </a:t>
            </a:r>
          </a:p>
          <a:p>
            <a:endParaRPr lang="ru-RU" sz="2400" u="sng" dirty="0"/>
          </a:p>
          <a:p>
            <a:endParaRPr lang="ru-RU" dirty="0"/>
          </a:p>
          <a:p>
            <a:pPr marL="342900" indent="-342900">
              <a:buFont typeface="+mj-lt"/>
              <a:buAutoNum type="alphaLcPeriod"/>
            </a:pPr>
            <a:r>
              <a:rPr lang="ru-RU" i="1" dirty="0">
                <a:latin typeface="PT Sans"/>
              </a:rPr>
              <a:t>давление руками на грудину пострадавшего</a:t>
            </a:r>
          </a:p>
          <a:p>
            <a:pPr marL="342900" indent="-342900">
              <a:buFont typeface="+mj-lt"/>
              <a:buAutoNum type="alphaLcPeriod"/>
            </a:pPr>
            <a:r>
              <a:rPr lang="ru-RU" i="1" dirty="0">
                <a:latin typeface="PT Sans"/>
              </a:rPr>
              <a:t>искусственное дыхание «Рот ко рту»</a:t>
            </a:r>
          </a:p>
          <a:p>
            <a:pPr marL="342900" indent="-342900">
              <a:buFont typeface="+mj-lt"/>
              <a:buAutoNum type="alphaLcPeriod"/>
            </a:pPr>
            <a:r>
              <a:rPr lang="ru-RU" i="1" dirty="0">
                <a:latin typeface="PT Sans"/>
              </a:rPr>
              <a:t>искусственное дыхание «Рот к носу» </a:t>
            </a:r>
          </a:p>
          <a:p>
            <a:pPr marL="342900" indent="-342900">
              <a:buFont typeface="+mj-lt"/>
              <a:buAutoNum type="alphaLcPeriod"/>
            </a:pPr>
            <a:r>
              <a:rPr lang="ru-RU" i="1" dirty="0">
                <a:latin typeface="PT Sans"/>
              </a:rPr>
              <a:t>искусственное дыхание с использованием устройства для искусственного дыхания (в соответствии с утвержденными требованиями к комплектации медицинскими изделиями аптечек (укладок, наборов, комплектов) для оказания первой помощи).</a:t>
            </a:r>
          </a:p>
        </p:txBody>
      </p:sp>
      <p:sp>
        <p:nvSpPr>
          <p:cNvPr id="5" name="Прямоугольник 4"/>
          <p:cNvSpPr/>
          <p:nvPr/>
        </p:nvSpPr>
        <p:spPr>
          <a:xfrm>
            <a:off x="9465812" y="592864"/>
            <a:ext cx="2499766" cy="3416320"/>
          </a:xfrm>
          <a:prstGeom prst="rect">
            <a:avLst/>
          </a:prstGeom>
        </p:spPr>
        <p:txBody>
          <a:bodyPr wrap="square">
            <a:spAutoFit/>
          </a:bodyPr>
          <a:lstStyle/>
          <a:p>
            <a:r>
              <a:rPr lang="ru-RU" i="0" u="sng" dirty="0">
                <a:solidFill>
                  <a:schemeClr val="accent5"/>
                </a:solidFill>
                <a:effectLst/>
              </a:rPr>
              <a:t>Приказ </a:t>
            </a:r>
            <a:r>
              <a:rPr lang="ru-RU" i="0" u="sng" dirty="0" err="1">
                <a:solidFill>
                  <a:schemeClr val="accent5"/>
                </a:solidFill>
                <a:effectLst/>
              </a:rPr>
              <a:t>Минздравсоцразвития</a:t>
            </a:r>
            <a:r>
              <a:rPr lang="ru-RU" i="0" u="sng" dirty="0">
                <a:solidFill>
                  <a:schemeClr val="accent5"/>
                </a:solidFill>
                <a:effectLst/>
              </a:rPr>
              <a:t> России от 04.05.2012 N 477н (ред. от 07.11.2012) "Об утверждении перечня состояний, при которых оказывается первая помощь, и перечня мероприятий по оказанию первой помощи"</a:t>
            </a:r>
          </a:p>
        </p:txBody>
      </p:sp>
      <p:pic>
        <p:nvPicPr>
          <p:cNvPr id="3" name="Picture 2" descr="Национальный центр массового обучения » 21. Справочник по первой помощи » Сердечно-легочная  реанимаци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0711" y="4051708"/>
            <a:ext cx="4762500" cy="2657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45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2585323"/>
          </a:xfrm>
          <a:prstGeom prst="rect">
            <a:avLst/>
          </a:prstGeom>
        </p:spPr>
        <p:txBody>
          <a:bodyPr wrap="square">
            <a:spAutoFit/>
          </a:bodyPr>
          <a:lstStyle/>
          <a:p>
            <a:r>
              <a:rPr lang="ru-RU" sz="2400" dirty="0"/>
              <a:t>6. </a:t>
            </a:r>
            <a:r>
              <a:rPr lang="ru-RU" sz="2400" u="sng" dirty="0"/>
              <a:t>Мероприятия по поддержанию проходимости дыхательных путей: </a:t>
            </a:r>
          </a:p>
          <a:p>
            <a:endParaRPr lang="ru-RU" sz="2400" u="sng" dirty="0"/>
          </a:p>
          <a:p>
            <a:endParaRPr lang="ru-RU" dirty="0"/>
          </a:p>
          <a:p>
            <a:endParaRPr lang="ru-RU" dirty="0"/>
          </a:p>
          <a:p>
            <a:pPr marL="342900" indent="-342900">
              <a:buFont typeface="+mj-lt"/>
              <a:buAutoNum type="alphaLcPeriod"/>
            </a:pPr>
            <a:r>
              <a:rPr lang="ru-RU" i="1" dirty="0">
                <a:latin typeface="PT Sans"/>
              </a:rPr>
              <a:t>придание устойчивого бокового положения</a:t>
            </a:r>
          </a:p>
          <a:p>
            <a:pPr marL="342900" indent="-342900">
              <a:buFont typeface="+mj-lt"/>
              <a:buAutoNum type="alphaLcPeriod"/>
            </a:pPr>
            <a:r>
              <a:rPr lang="ru-RU" i="1" dirty="0">
                <a:latin typeface="PT Sans"/>
              </a:rPr>
              <a:t>запрокидывание головы с подъемом подбородка</a:t>
            </a:r>
          </a:p>
          <a:p>
            <a:pPr marL="342900" indent="-342900">
              <a:buFont typeface="+mj-lt"/>
              <a:buAutoNum type="alphaLcPeriod"/>
            </a:pPr>
            <a:r>
              <a:rPr lang="ru-RU" i="1" dirty="0">
                <a:latin typeface="PT Sans"/>
              </a:rPr>
              <a:t>выдвижение нижней челюсти.</a:t>
            </a:r>
          </a:p>
        </p:txBody>
      </p:sp>
      <p:sp>
        <p:nvSpPr>
          <p:cNvPr id="5" name="Прямоугольник 4"/>
          <p:cNvSpPr/>
          <p:nvPr/>
        </p:nvSpPr>
        <p:spPr>
          <a:xfrm>
            <a:off x="9465812" y="592864"/>
            <a:ext cx="2499766" cy="3416320"/>
          </a:xfrm>
          <a:prstGeom prst="rect">
            <a:avLst/>
          </a:prstGeom>
        </p:spPr>
        <p:txBody>
          <a:bodyPr wrap="square">
            <a:spAutoFit/>
          </a:bodyPr>
          <a:lstStyle/>
          <a:p>
            <a:r>
              <a:rPr lang="ru-RU" i="0" u="sng" dirty="0">
                <a:solidFill>
                  <a:schemeClr val="accent5"/>
                </a:solidFill>
                <a:effectLst/>
              </a:rPr>
              <a:t>Приказ </a:t>
            </a:r>
            <a:r>
              <a:rPr lang="ru-RU" i="0" u="sng" dirty="0" err="1">
                <a:solidFill>
                  <a:schemeClr val="accent5"/>
                </a:solidFill>
                <a:effectLst/>
              </a:rPr>
              <a:t>Минздравсоцразвития</a:t>
            </a:r>
            <a:r>
              <a:rPr lang="ru-RU" i="0" u="sng" dirty="0">
                <a:solidFill>
                  <a:schemeClr val="accent5"/>
                </a:solidFill>
                <a:effectLst/>
              </a:rPr>
              <a:t> России от 04.05.2012 N 477н (ред. от 07.11.2012) "Об утверждении перечня состояний, при которых оказывается первая помощь, и перечня мероприятий по оказанию первой помощи"</a:t>
            </a:r>
          </a:p>
        </p:txBody>
      </p:sp>
      <p:pic>
        <p:nvPicPr>
          <p:cNvPr id="3074" name="Picture 2" descr="Алгоритм первой помощи при инсульт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7191" y="3106241"/>
            <a:ext cx="5746768" cy="3457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683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3139321"/>
          </a:xfrm>
          <a:prstGeom prst="rect">
            <a:avLst/>
          </a:prstGeom>
        </p:spPr>
        <p:txBody>
          <a:bodyPr wrap="square">
            <a:spAutoFit/>
          </a:bodyPr>
          <a:lstStyle/>
          <a:p>
            <a:r>
              <a:rPr lang="ru-RU" sz="2400" dirty="0"/>
              <a:t>7. </a:t>
            </a:r>
            <a:r>
              <a:rPr lang="ru-RU" sz="2400" u="sng" dirty="0"/>
              <a:t>Мероприятия по обзорному осмотру пострадавшего и временной остановке наружного кровотечения</a:t>
            </a:r>
            <a:r>
              <a:rPr lang="ru-RU" sz="2400" dirty="0"/>
              <a:t>: </a:t>
            </a:r>
          </a:p>
          <a:p>
            <a:endParaRPr lang="ru-RU" sz="2400" dirty="0"/>
          </a:p>
          <a:p>
            <a:endParaRPr lang="ru-RU" dirty="0"/>
          </a:p>
          <a:p>
            <a:pPr marL="342900" indent="-342900">
              <a:buFont typeface="+mj-lt"/>
              <a:buAutoNum type="alphaLcPeriod"/>
            </a:pPr>
            <a:r>
              <a:rPr lang="ru-RU" i="1" dirty="0">
                <a:latin typeface="PT Sans"/>
              </a:rPr>
              <a:t>обзорный осмотр пострадавшего на наличие кровотечений</a:t>
            </a:r>
          </a:p>
          <a:p>
            <a:pPr marL="342900" indent="-342900">
              <a:buFont typeface="+mj-lt"/>
              <a:buAutoNum type="alphaLcPeriod"/>
            </a:pPr>
            <a:r>
              <a:rPr lang="ru-RU" i="1" dirty="0">
                <a:latin typeface="PT Sans"/>
              </a:rPr>
              <a:t>пальцевое прижатие артерии</a:t>
            </a:r>
          </a:p>
          <a:p>
            <a:pPr marL="342900" indent="-342900">
              <a:buFont typeface="+mj-lt"/>
              <a:buAutoNum type="alphaLcPeriod"/>
            </a:pPr>
            <a:r>
              <a:rPr lang="ru-RU" i="1" dirty="0">
                <a:latin typeface="PT Sans"/>
              </a:rPr>
              <a:t>наложение жгута</a:t>
            </a:r>
          </a:p>
          <a:p>
            <a:pPr marL="342900" indent="-342900">
              <a:buFont typeface="+mj-lt"/>
              <a:buAutoNum type="alphaLcPeriod"/>
            </a:pPr>
            <a:r>
              <a:rPr lang="ru-RU" i="1" dirty="0">
                <a:latin typeface="PT Sans"/>
              </a:rPr>
              <a:t>максимальное сгибание конечности в суставе</a:t>
            </a:r>
          </a:p>
          <a:p>
            <a:pPr marL="342900" indent="-342900">
              <a:buFont typeface="+mj-lt"/>
              <a:buAutoNum type="alphaLcPeriod"/>
            </a:pPr>
            <a:r>
              <a:rPr lang="ru-RU" i="1" dirty="0">
                <a:latin typeface="PT Sans"/>
              </a:rPr>
              <a:t>прямое давление на рану</a:t>
            </a:r>
          </a:p>
          <a:p>
            <a:pPr marL="342900" indent="-342900">
              <a:buFont typeface="+mj-lt"/>
              <a:buAutoNum type="alphaLcPeriod"/>
            </a:pPr>
            <a:r>
              <a:rPr lang="ru-RU" i="1" dirty="0">
                <a:latin typeface="PT Sans"/>
              </a:rPr>
              <a:t>наложение давящей повязки</a:t>
            </a:r>
          </a:p>
        </p:txBody>
      </p:sp>
      <p:sp>
        <p:nvSpPr>
          <p:cNvPr id="5" name="Прямоугольник 4"/>
          <p:cNvSpPr/>
          <p:nvPr/>
        </p:nvSpPr>
        <p:spPr>
          <a:xfrm>
            <a:off x="9465812" y="592864"/>
            <a:ext cx="2499766" cy="3416320"/>
          </a:xfrm>
          <a:prstGeom prst="rect">
            <a:avLst/>
          </a:prstGeom>
        </p:spPr>
        <p:txBody>
          <a:bodyPr wrap="square">
            <a:spAutoFit/>
          </a:bodyPr>
          <a:lstStyle/>
          <a:p>
            <a:r>
              <a:rPr lang="ru-RU" i="0" u="sng" dirty="0">
                <a:solidFill>
                  <a:schemeClr val="accent5"/>
                </a:solidFill>
                <a:effectLst/>
              </a:rPr>
              <a:t>Приказ </a:t>
            </a:r>
            <a:r>
              <a:rPr lang="ru-RU" i="0" u="sng" dirty="0" err="1">
                <a:solidFill>
                  <a:schemeClr val="accent5"/>
                </a:solidFill>
                <a:effectLst/>
              </a:rPr>
              <a:t>Минздравсоцразвития</a:t>
            </a:r>
            <a:r>
              <a:rPr lang="ru-RU" i="0" u="sng" dirty="0">
                <a:solidFill>
                  <a:schemeClr val="accent5"/>
                </a:solidFill>
                <a:effectLst/>
              </a:rPr>
              <a:t> России от 04.05.2012 N 477н (ред. от 07.11.2012) "Об утверждении перечня состояний, при которых оказывается первая помощь, и перечня мероприятий по оказанию первой помощи"</a:t>
            </a:r>
          </a:p>
        </p:txBody>
      </p:sp>
    </p:spTree>
    <p:extLst>
      <p:ext uri="{BB962C8B-B14F-4D97-AF65-F5344CB8AC3E}">
        <p14:creationId xmlns:p14="http://schemas.microsoft.com/office/powerpoint/2010/main" val="2842353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4247317"/>
          </a:xfrm>
          <a:prstGeom prst="rect">
            <a:avLst/>
          </a:prstGeom>
        </p:spPr>
        <p:txBody>
          <a:bodyPr wrap="square">
            <a:spAutoFit/>
          </a:bodyPr>
          <a:lstStyle/>
          <a:p>
            <a:r>
              <a:rPr lang="ru-RU" sz="2400" u="sng" dirty="0"/>
              <a:t>8. Мероприятия по подробному осмотру пострадавшего в целях выявления признаков травм, отравлений и других состояний, угрожающих его жизни и здоровью, и по оказанию первой помощи в случае выявления указанных состояний: </a:t>
            </a:r>
          </a:p>
          <a:p>
            <a:endParaRPr lang="ru-RU" sz="2400" u="sng" dirty="0"/>
          </a:p>
          <a:p>
            <a:endParaRPr lang="ru-RU" dirty="0"/>
          </a:p>
          <a:p>
            <a:pPr marL="342900" indent="-342900">
              <a:buFont typeface="+mj-lt"/>
              <a:buAutoNum type="alphaLcPeriod"/>
            </a:pPr>
            <a:r>
              <a:rPr lang="ru-RU" i="1" dirty="0">
                <a:latin typeface="PT Sans"/>
              </a:rPr>
              <a:t>проведение осмотра головы</a:t>
            </a:r>
          </a:p>
          <a:p>
            <a:pPr marL="342900" indent="-342900">
              <a:buFont typeface="+mj-lt"/>
              <a:buAutoNum type="alphaLcPeriod"/>
            </a:pPr>
            <a:r>
              <a:rPr lang="ru-RU" i="1" dirty="0">
                <a:latin typeface="PT Sans"/>
              </a:rPr>
              <a:t>проведение осмотра шеи</a:t>
            </a:r>
          </a:p>
          <a:p>
            <a:pPr marL="342900" indent="-342900">
              <a:buFont typeface="+mj-lt"/>
              <a:buAutoNum type="alphaLcPeriod"/>
            </a:pPr>
            <a:r>
              <a:rPr lang="ru-RU" i="1" dirty="0">
                <a:latin typeface="PT Sans"/>
              </a:rPr>
              <a:t>проведение осмотра груди</a:t>
            </a:r>
          </a:p>
          <a:p>
            <a:pPr marL="342900" indent="-342900">
              <a:buFont typeface="+mj-lt"/>
              <a:buAutoNum type="alphaLcPeriod"/>
            </a:pPr>
            <a:r>
              <a:rPr lang="ru-RU" i="1" dirty="0">
                <a:latin typeface="PT Sans"/>
              </a:rPr>
              <a:t>проведение осмотра спины</a:t>
            </a:r>
          </a:p>
          <a:p>
            <a:pPr marL="342900" indent="-342900">
              <a:buFont typeface="+mj-lt"/>
              <a:buAutoNum type="alphaLcPeriod"/>
            </a:pPr>
            <a:r>
              <a:rPr lang="ru-RU" i="1" dirty="0">
                <a:latin typeface="PT Sans"/>
              </a:rPr>
              <a:t> проведение осмотра живота и таза</a:t>
            </a:r>
          </a:p>
          <a:p>
            <a:pPr marL="342900" indent="-342900">
              <a:buFont typeface="+mj-lt"/>
              <a:buAutoNum type="alphaLcPeriod"/>
            </a:pPr>
            <a:r>
              <a:rPr lang="ru-RU" i="1" dirty="0">
                <a:latin typeface="PT Sans"/>
              </a:rPr>
              <a:t>проведение осмотра конечностей</a:t>
            </a:r>
          </a:p>
        </p:txBody>
      </p:sp>
      <p:sp>
        <p:nvSpPr>
          <p:cNvPr id="6" name="Прямоугольник 5"/>
          <p:cNvSpPr/>
          <p:nvPr/>
        </p:nvSpPr>
        <p:spPr>
          <a:xfrm>
            <a:off x="9465812" y="592864"/>
            <a:ext cx="2499766" cy="3416320"/>
          </a:xfrm>
          <a:prstGeom prst="rect">
            <a:avLst/>
          </a:prstGeom>
        </p:spPr>
        <p:txBody>
          <a:bodyPr wrap="square">
            <a:spAutoFit/>
          </a:bodyPr>
          <a:lstStyle/>
          <a:p>
            <a:r>
              <a:rPr lang="ru-RU" i="0" u="sng" dirty="0">
                <a:solidFill>
                  <a:schemeClr val="accent5"/>
                </a:solidFill>
                <a:effectLst/>
              </a:rPr>
              <a:t>Приказ </a:t>
            </a:r>
            <a:r>
              <a:rPr lang="ru-RU" i="0" u="sng" dirty="0" err="1">
                <a:solidFill>
                  <a:schemeClr val="accent5"/>
                </a:solidFill>
                <a:effectLst/>
              </a:rPr>
              <a:t>Минздравсоцразвития</a:t>
            </a:r>
            <a:r>
              <a:rPr lang="ru-RU" i="0" u="sng" dirty="0">
                <a:solidFill>
                  <a:schemeClr val="accent5"/>
                </a:solidFill>
                <a:effectLst/>
              </a:rPr>
              <a:t> России от 04.05.2012 N 477н (ред. от 07.11.2012) "Об утверждении перечня состояний, при которых оказывается первая помощь, и перечня мероприятий по оказанию первой помощи"</a:t>
            </a:r>
          </a:p>
        </p:txBody>
      </p:sp>
    </p:spTree>
    <p:extLst>
      <p:ext uri="{BB962C8B-B14F-4D97-AF65-F5344CB8AC3E}">
        <p14:creationId xmlns:p14="http://schemas.microsoft.com/office/powerpoint/2010/main" val="3906089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5909310"/>
          </a:xfrm>
          <a:prstGeom prst="rect">
            <a:avLst/>
          </a:prstGeom>
        </p:spPr>
        <p:txBody>
          <a:bodyPr wrap="square">
            <a:spAutoFit/>
          </a:bodyPr>
          <a:lstStyle/>
          <a:p>
            <a:r>
              <a:rPr lang="ru-RU" sz="2400" u="sng" dirty="0"/>
              <a:t>8. Мероприятия по подробному осмотру пострадавшего в целях выявления признаков травм, отравлений и других состояний, угрожающих его жизни и здоровью, и по оказанию первой помощи в случае выявления указанных состояний: </a:t>
            </a:r>
          </a:p>
          <a:p>
            <a:endParaRPr lang="ru-RU" dirty="0"/>
          </a:p>
          <a:p>
            <a:pPr marL="342900" indent="-342900">
              <a:buFont typeface="+mj-lt"/>
              <a:buAutoNum type="alphaLcPeriod" startAt="8"/>
            </a:pPr>
            <a:r>
              <a:rPr lang="ru-RU" sz="1500" dirty="0"/>
              <a:t>наложение повязок при травмах различных областей тела, в том числе </a:t>
            </a:r>
            <a:r>
              <a:rPr lang="ru-RU" sz="1500" dirty="0" err="1"/>
              <a:t>окклюзионной</a:t>
            </a:r>
            <a:r>
              <a:rPr lang="ru-RU" sz="1500" dirty="0"/>
              <a:t> (герметизирующей) при ранении грудной клетки</a:t>
            </a:r>
          </a:p>
          <a:p>
            <a:pPr marL="342900" indent="-342900">
              <a:buFont typeface="+mj-lt"/>
              <a:buAutoNum type="alphaLcPeriod" startAt="8"/>
            </a:pPr>
            <a:r>
              <a:rPr lang="ru-RU" sz="1500" dirty="0"/>
              <a:t>проведение иммобилизации (с помощью подручных средств, </a:t>
            </a:r>
            <a:r>
              <a:rPr lang="ru-RU" sz="1500" dirty="0" err="1"/>
              <a:t>аутоиммобилизация</a:t>
            </a:r>
            <a:r>
              <a:rPr lang="ru-RU" sz="1500" dirty="0"/>
              <a:t>, с использованием медицинских изделий (в соответствии с утвержденными требованиями к комплектации медицинскими изделиями аптечек (укладок, наборов, комплектов) для оказания первой помощи)</a:t>
            </a:r>
          </a:p>
          <a:p>
            <a:pPr marL="342900" indent="-342900">
              <a:buFont typeface="+mj-lt"/>
              <a:buAutoNum type="alphaLcPeriod" startAt="8"/>
            </a:pPr>
            <a:r>
              <a:rPr lang="ru-RU" sz="1500" dirty="0"/>
              <a:t>фиксация шейного отдела позвоночника (вручную, подручными средствами, с использованием медицинских изделий (в соответствии с утвержденными требованиями к комплектации медицинскими изделиями аптечек (укладок, наборов, комплектов) для оказания первой помощи)</a:t>
            </a:r>
          </a:p>
          <a:p>
            <a:pPr marL="342900" indent="-342900">
              <a:buFont typeface="+mj-lt"/>
              <a:buAutoNum type="alphaLcPeriod" startAt="8"/>
            </a:pPr>
            <a:r>
              <a:rPr lang="ru-RU" sz="1500" dirty="0"/>
              <a:t>прекращение воздействия опасных химических веществ на пострадавшего (промывание желудка путем приема воды и вызывания рвоты, удаление с поврежденной поверхности и промывание поврежденной поверхности проточной водой</a:t>
            </a:r>
          </a:p>
          <a:p>
            <a:pPr marL="342900" indent="-342900">
              <a:buFont typeface="+mj-lt"/>
              <a:buAutoNum type="alphaLcPeriod" startAt="8"/>
            </a:pPr>
            <a:r>
              <a:rPr lang="ru-RU" sz="1500" dirty="0"/>
              <a:t>местное охлаждение при травмах, термических ожогах и иных воздействиях высоких температур или теплового излучения</a:t>
            </a:r>
          </a:p>
          <a:p>
            <a:pPr marL="342900" indent="-342900">
              <a:buFont typeface="+mj-lt"/>
              <a:buAutoNum type="alphaLcPeriod" startAt="8"/>
            </a:pPr>
            <a:r>
              <a:rPr lang="ru-RU" sz="1500" dirty="0"/>
              <a:t>термоизоляция при отморожениях и других эффектах воздействия низких температур.</a:t>
            </a:r>
          </a:p>
        </p:txBody>
      </p:sp>
      <p:sp>
        <p:nvSpPr>
          <p:cNvPr id="5" name="Прямоугольник 4"/>
          <p:cNvSpPr/>
          <p:nvPr/>
        </p:nvSpPr>
        <p:spPr>
          <a:xfrm>
            <a:off x="9465812" y="592864"/>
            <a:ext cx="2499766" cy="3416320"/>
          </a:xfrm>
          <a:prstGeom prst="rect">
            <a:avLst/>
          </a:prstGeom>
        </p:spPr>
        <p:txBody>
          <a:bodyPr wrap="square">
            <a:spAutoFit/>
          </a:bodyPr>
          <a:lstStyle/>
          <a:p>
            <a:r>
              <a:rPr lang="ru-RU" i="0" u="sng" dirty="0">
                <a:solidFill>
                  <a:schemeClr val="accent5"/>
                </a:solidFill>
                <a:effectLst/>
              </a:rPr>
              <a:t>Приказ </a:t>
            </a:r>
            <a:r>
              <a:rPr lang="ru-RU" i="0" u="sng" dirty="0" err="1">
                <a:solidFill>
                  <a:schemeClr val="accent5"/>
                </a:solidFill>
                <a:effectLst/>
              </a:rPr>
              <a:t>Минздравсоцразвития</a:t>
            </a:r>
            <a:r>
              <a:rPr lang="ru-RU" i="0" u="sng" dirty="0">
                <a:solidFill>
                  <a:schemeClr val="accent5"/>
                </a:solidFill>
                <a:effectLst/>
              </a:rPr>
              <a:t> России от 04.05.2012 N 477н (ред. от 07.11.2012) "Об утверждении перечня состояний, при которых оказывается первая помощь, и перечня мероприятий по оказанию первой помощи"</a:t>
            </a:r>
          </a:p>
        </p:txBody>
      </p:sp>
    </p:spTree>
    <p:extLst>
      <p:ext uri="{BB962C8B-B14F-4D97-AF65-F5344CB8AC3E}">
        <p14:creationId xmlns:p14="http://schemas.microsoft.com/office/powerpoint/2010/main" val="838422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3416320"/>
          </a:xfrm>
          <a:prstGeom prst="rect">
            <a:avLst/>
          </a:prstGeom>
        </p:spPr>
        <p:txBody>
          <a:bodyPr wrap="square">
            <a:spAutoFit/>
          </a:bodyPr>
          <a:lstStyle/>
          <a:p>
            <a:r>
              <a:rPr lang="ru-RU" sz="2400" dirty="0"/>
              <a:t>9. </a:t>
            </a:r>
            <a:r>
              <a:rPr lang="ru-RU" sz="2400" u="sng" dirty="0"/>
              <a:t>Придание пострадавшему оптимального положения тела</a:t>
            </a:r>
            <a:r>
              <a:rPr lang="ru-RU" sz="2400" dirty="0"/>
              <a:t>. </a:t>
            </a:r>
          </a:p>
          <a:p>
            <a:endParaRPr lang="ru-RU" sz="2400" dirty="0"/>
          </a:p>
          <a:p>
            <a:r>
              <a:rPr lang="ru-RU" sz="2400" dirty="0"/>
              <a:t>10. </a:t>
            </a:r>
            <a:r>
              <a:rPr lang="ru-RU" sz="2400" u="sng" dirty="0"/>
              <a:t>Контроль состояния пострадавшего (сознание, дыхание, кровообращение) и оказание психологической поддержки</a:t>
            </a:r>
            <a:r>
              <a:rPr lang="ru-RU" sz="2400" dirty="0"/>
              <a:t>. </a:t>
            </a:r>
          </a:p>
          <a:p>
            <a:endParaRPr lang="ru-RU" sz="2400" dirty="0"/>
          </a:p>
          <a:p>
            <a:r>
              <a:rPr lang="ru-RU" sz="2400" dirty="0"/>
              <a:t>11. </a:t>
            </a:r>
            <a:r>
              <a:rPr lang="ru-RU" sz="2400" u="sng" dirty="0"/>
              <a:t>Передача пострадавшего бригаде скорой медицинской помощи, другим специальным службам, сотрудники которых обязаны оказывать первую помощь в соответствии с федеральным законом или со специальным правилом</a:t>
            </a:r>
            <a:r>
              <a:rPr lang="ru-RU" sz="2400" dirty="0"/>
              <a:t>.</a:t>
            </a:r>
          </a:p>
        </p:txBody>
      </p:sp>
      <p:sp>
        <p:nvSpPr>
          <p:cNvPr id="5" name="Прямоугольник 4"/>
          <p:cNvSpPr/>
          <p:nvPr/>
        </p:nvSpPr>
        <p:spPr>
          <a:xfrm>
            <a:off x="9465812" y="592864"/>
            <a:ext cx="2499766" cy="3416320"/>
          </a:xfrm>
          <a:prstGeom prst="rect">
            <a:avLst/>
          </a:prstGeom>
        </p:spPr>
        <p:txBody>
          <a:bodyPr wrap="square">
            <a:spAutoFit/>
          </a:bodyPr>
          <a:lstStyle/>
          <a:p>
            <a:r>
              <a:rPr lang="ru-RU" i="0" u="sng" dirty="0">
                <a:solidFill>
                  <a:schemeClr val="accent5"/>
                </a:solidFill>
                <a:effectLst/>
              </a:rPr>
              <a:t>Приказ </a:t>
            </a:r>
            <a:r>
              <a:rPr lang="ru-RU" i="0" u="sng" dirty="0" err="1">
                <a:solidFill>
                  <a:schemeClr val="accent5"/>
                </a:solidFill>
                <a:effectLst/>
              </a:rPr>
              <a:t>Минздравсоцразвития</a:t>
            </a:r>
            <a:r>
              <a:rPr lang="ru-RU" i="0" u="sng" dirty="0">
                <a:solidFill>
                  <a:schemeClr val="accent5"/>
                </a:solidFill>
                <a:effectLst/>
              </a:rPr>
              <a:t> России от 04.05.2012 N 477н (ред. от 07.11.2012) "Об утверждении перечня состояний, при которых оказывается первая помощь, и перечня мероприятий по оказанию первой помощи"</a:t>
            </a:r>
          </a:p>
        </p:txBody>
      </p:sp>
    </p:spTree>
    <p:extLst>
      <p:ext uri="{BB962C8B-B14F-4D97-AF65-F5344CB8AC3E}">
        <p14:creationId xmlns:p14="http://schemas.microsoft.com/office/powerpoint/2010/main" val="1297991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4" name="TextBox 3"/>
          <p:cNvSpPr txBox="1"/>
          <p:nvPr/>
        </p:nvSpPr>
        <p:spPr>
          <a:xfrm>
            <a:off x="9873217" y="6211669"/>
            <a:ext cx="1851854" cy="646331"/>
          </a:xfrm>
          <a:prstGeom prst="rect">
            <a:avLst/>
          </a:prstGeom>
          <a:noFill/>
        </p:spPr>
        <p:txBody>
          <a:bodyPr wrap="none" rtlCol="0">
            <a:spAutoFit/>
          </a:bodyPr>
          <a:lstStyle/>
          <a:p>
            <a:r>
              <a:rPr lang="en-US" dirty="0">
                <a:hlinkClick r:id="rId3"/>
              </a:rPr>
              <a:t>www.mchs.gov.ru</a:t>
            </a:r>
            <a:endParaRPr lang="ru-RU" dirty="0"/>
          </a:p>
          <a:p>
            <a:endParaRPr lang="ru-RU" dirty="0"/>
          </a:p>
        </p:txBody>
      </p:sp>
      <p:pic>
        <p:nvPicPr>
          <p:cNvPr id="8194" name="Picture 2" descr="Универсальный алгоритм оказания первой помощи - Первая помощь - МЧС России"/>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0001" y="0"/>
            <a:ext cx="5461947" cy="6842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466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0"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6032421"/>
          </a:xfrm>
          <a:prstGeom prst="rect">
            <a:avLst/>
          </a:prstGeom>
        </p:spPr>
        <p:txBody>
          <a:bodyPr wrap="square">
            <a:spAutoFit/>
          </a:bodyPr>
          <a:lstStyle/>
          <a:p>
            <a:pPr algn="just"/>
            <a:r>
              <a:rPr lang="ru-RU" sz="2000" dirty="0"/>
              <a:t>Перед началом действий на месте происшествия следует обеспечить безопасные условия для оказания первой помощи. При этом необходимо помнить, что может угрожать участнику оказания первой помощи, пострадавшему и очевидцам происшествия: </a:t>
            </a:r>
          </a:p>
          <a:p>
            <a:endParaRPr lang="ru-RU" dirty="0"/>
          </a:p>
          <a:p>
            <a:r>
              <a:rPr lang="ru-RU" i="1" dirty="0">
                <a:latin typeface="PT Sans"/>
              </a:rPr>
              <a:t>• поражение электрическим током; </a:t>
            </a:r>
          </a:p>
          <a:p>
            <a:r>
              <a:rPr lang="ru-RU" i="1" dirty="0">
                <a:latin typeface="PT Sans"/>
              </a:rPr>
              <a:t>• интенсивное дорожное движение; </a:t>
            </a:r>
          </a:p>
          <a:p>
            <a:r>
              <a:rPr lang="ru-RU" i="1" dirty="0">
                <a:latin typeface="PT Sans"/>
              </a:rPr>
              <a:t>• возможное возгорание или взрыв; </a:t>
            </a:r>
          </a:p>
          <a:p>
            <a:r>
              <a:rPr lang="ru-RU" i="1" dirty="0">
                <a:latin typeface="PT Sans"/>
              </a:rPr>
              <a:t>• поражение токсическими веществами; </a:t>
            </a:r>
          </a:p>
          <a:p>
            <a:r>
              <a:rPr lang="ru-RU" i="1" dirty="0">
                <a:latin typeface="PT Sans"/>
              </a:rPr>
              <a:t>• агрессивно настроенные люди; </a:t>
            </a:r>
          </a:p>
          <a:p>
            <a:r>
              <a:rPr lang="ru-RU" i="1" dirty="0">
                <a:latin typeface="PT Sans"/>
              </a:rPr>
              <a:t>• высокая вероятность обрушения здания или каких-либо конструкций; </a:t>
            </a:r>
          </a:p>
          <a:p>
            <a:r>
              <a:rPr lang="ru-RU" i="1" dirty="0">
                <a:latin typeface="PT Sans"/>
              </a:rPr>
              <a:t>• животные и т.п.</a:t>
            </a:r>
          </a:p>
          <a:p>
            <a:endParaRPr lang="ru-RU" i="1" dirty="0">
              <a:latin typeface="PT Sans"/>
            </a:endParaRPr>
          </a:p>
          <a:p>
            <a:pPr algn="just"/>
            <a:r>
              <a:rPr lang="ru-RU" dirty="0"/>
              <a:t>Для снижения риска поражения необходимо, например, выключить электричество, перекрыть бытовой газ, установить знаки аварийной остановки, перегородить проезжую часть автомобилем, попытаться потушить пожар, сообщить собравшимся людям, что сейчас будет оказываться первая помощь и т.д. Не следует пытаться оказывать первую помощь в неблагоприятных условиях. В этом случае следует обратиться к соответствующим службам (например, к сотрудникам аварийно-спасательных служб, полиции и т.д.).</a:t>
            </a:r>
          </a:p>
          <a:p>
            <a:endParaRPr lang="ru-RU" dirty="0"/>
          </a:p>
        </p:txBody>
      </p:sp>
      <p:pic>
        <p:nvPicPr>
          <p:cNvPr id="1030" name="Picture 6" descr="Мем: &quot;Оцениваю безопасность Опасности нет&quot; - Все шаблоны - Meme-arsenal.co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07805" y="592864"/>
            <a:ext cx="2304031" cy="2031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081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098" y="757666"/>
            <a:ext cx="4700587" cy="5445125"/>
          </a:xfrm>
          <a:prstGeom prst="rect">
            <a:avLst/>
          </a:prstGeom>
          <a:noFill/>
          <a:ln>
            <a:noFill/>
          </a:ln>
          <a:effectLst>
            <a:softEdge rad="2794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Рисунок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465811" y="592864"/>
            <a:ext cx="2566244" cy="923330"/>
          </a:xfrm>
          <a:prstGeom prst="rect">
            <a:avLst/>
          </a:prstGeom>
        </p:spPr>
        <p:txBody>
          <a:bodyPr wrap="square">
            <a:spAutoFit/>
          </a:bodyPr>
          <a:lstStyle/>
          <a:p>
            <a:r>
              <a:rPr lang="ru-RU" dirty="0"/>
              <a:t>Способы извлечения и перемещения пострадавшего</a:t>
            </a:r>
          </a:p>
        </p:txBody>
      </p:sp>
      <p:pic>
        <p:nvPicPr>
          <p:cNvPr id="8" name="Рисунок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7498" y="1054529"/>
            <a:ext cx="5400675" cy="5148262"/>
          </a:xfrm>
          <a:prstGeom prst="rect">
            <a:avLst/>
          </a:prstGeom>
          <a:noFill/>
          <a:ln>
            <a:noFill/>
          </a:ln>
          <a:effectLst>
            <a:softEdge rad="1778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97601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3397" y="761566"/>
            <a:ext cx="3594776" cy="4989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Рисунок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pic>
        <p:nvPicPr>
          <p:cNvPr id="6" name="Рисунок 6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0375" y="2684191"/>
            <a:ext cx="2662883" cy="3814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Универсальный алгоритм оказания первой помощи"/>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098" y="598113"/>
            <a:ext cx="3967106" cy="2657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319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pic>
        <p:nvPicPr>
          <p:cNvPr id="4" name="Рисунок 6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958" y="470944"/>
            <a:ext cx="3766779" cy="528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6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3177" y="3274292"/>
            <a:ext cx="2420371" cy="3434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6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39645" y="640833"/>
            <a:ext cx="3176536" cy="4730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8096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pic>
        <p:nvPicPr>
          <p:cNvPr id="5" name="Рисунок 7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8556" y="2613751"/>
            <a:ext cx="4105275" cy="397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Рисунок 7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8517" y="1087442"/>
            <a:ext cx="3216275" cy="530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333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7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9316" y="312463"/>
            <a:ext cx="4355691" cy="6103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Рисунок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pic>
        <p:nvPicPr>
          <p:cNvPr id="4" name="Рисунок 7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16" y="2018439"/>
            <a:ext cx="5364163"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79947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1200329"/>
          </a:xfrm>
          <a:prstGeom prst="rect">
            <a:avLst/>
          </a:prstGeom>
        </p:spPr>
        <p:txBody>
          <a:bodyPr wrap="square">
            <a:spAutoFit/>
          </a:bodyPr>
          <a:lstStyle/>
          <a:p>
            <a:pPr algn="just"/>
            <a:r>
              <a:rPr lang="ru-RU" sz="2400" dirty="0"/>
              <a:t>Основные правила вызова скорой медицинской помощи, других специальных служб, сотрудники которых обязаны оказывать первую помощь</a:t>
            </a:r>
          </a:p>
        </p:txBody>
      </p:sp>
      <p:sp>
        <p:nvSpPr>
          <p:cNvPr id="3" name="Прямоугольник 2"/>
          <p:cNvSpPr/>
          <p:nvPr/>
        </p:nvSpPr>
        <p:spPr>
          <a:xfrm>
            <a:off x="975360" y="2482068"/>
            <a:ext cx="8168640" cy="3416320"/>
          </a:xfrm>
          <a:prstGeom prst="rect">
            <a:avLst/>
          </a:prstGeom>
        </p:spPr>
        <p:txBody>
          <a:bodyPr wrap="square">
            <a:spAutoFit/>
          </a:bodyPr>
          <a:lstStyle/>
          <a:p>
            <a:pPr algn="just"/>
            <a:r>
              <a:rPr lang="ru-RU" dirty="0"/>
              <a:t>С 2013 года единым телефонным номером для вызова экстренных служб стал номер 112. Вызов также может осуществляться по телефонным номерам 01, 101; 02, 102; 03, 103 и другим региональным номерам). При вызове скорой медицинской помощи необходимо обязательно сообщить диспетчеру следующую информацию: </a:t>
            </a:r>
          </a:p>
          <a:p>
            <a:pPr algn="just"/>
            <a:endParaRPr lang="ru-RU" dirty="0"/>
          </a:p>
          <a:p>
            <a:pPr algn="just"/>
            <a:r>
              <a:rPr lang="ru-RU" dirty="0"/>
              <a:t>• место происшествия, что произошло; </a:t>
            </a:r>
          </a:p>
          <a:p>
            <a:pPr algn="just"/>
            <a:r>
              <a:rPr lang="ru-RU" dirty="0"/>
              <a:t>• число пострадавших и тяжесть их состояния; </a:t>
            </a:r>
          </a:p>
          <a:p>
            <a:pPr algn="just"/>
            <a:r>
              <a:rPr lang="ru-RU" dirty="0"/>
              <a:t>• какая помощь оказывается. </a:t>
            </a:r>
          </a:p>
          <a:p>
            <a:pPr algn="just"/>
            <a:endParaRPr lang="ru-RU" dirty="0"/>
          </a:p>
          <a:p>
            <a:pPr algn="just"/>
            <a:r>
              <a:rPr lang="ru-RU" dirty="0"/>
              <a:t>Телефонную трубку положить последним, после сообщения диспетчера о том, что вызов принят. </a:t>
            </a:r>
          </a:p>
        </p:txBody>
      </p:sp>
      <p:sp>
        <p:nvSpPr>
          <p:cNvPr id="4" name="TextBox 3"/>
          <p:cNvSpPr txBox="1"/>
          <p:nvPr/>
        </p:nvSpPr>
        <p:spPr>
          <a:xfrm>
            <a:off x="9560460" y="592864"/>
            <a:ext cx="2089033" cy="369332"/>
          </a:xfrm>
          <a:prstGeom prst="rect">
            <a:avLst/>
          </a:prstGeom>
          <a:noFill/>
        </p:spPr>
        <p:txBody>
          <a:bodyPr wrap="none" rtlCol="0">
            <a:spAutoFit/>
          </a:bodyPr>
          <a:lstStyle/>
          <a:p>
            <a:r>
              <a:rPr lang="ru-RU" b="1" dirty="0"/>
              <a:t>03 или 103 или 112</a:t>
            </a:r>
          </a:p>
        </p:txBody>
      </p:sp>
      <p:pic>
        <p:nvPicPr>
          <p:cNvPr id="7" name="Picture 2" descr="Окей, Гугл, что делать, если вызвал скорую, а приехали твои одногруппники?  | Медицинский юмор, Юмор, Цитат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5811" y="2277045"/>
            <a:ext cx="2641946" cy="2377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8040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1200329"/>
          </a:xfrm>
          <a:prstGeom prst="rect">
            <a:avLst/>
          </a:prstGeom>
        </p:spPr>
        <p:txBody>
          <a:bodyPr wrap="square">
            <a:spAutoFit/>
          </a:bodyPr>
          <a:lstStyle/>
          <a:p>
            <a:pPr algn="just"/>
            <a:r>
              <a:rPr lang="ru-RU" sz="2400" dirty="0"/>
              <a:t>Принципы передачи пострадавшего бригаде скорой медицинской помощи, другим службам, сотрудники которых обязаны оказывать первую помощь</a:t>
            </a:r>
          </a:p>
        </p:txBody>
      </p:sp>
      <p:sp>
        <p:nvSpPr>
          <p:cNvPr id="3" name="Прямоугольник 2"/>
          <p:cNvSpPr/>
          <p:nvPr/>
        </p:nvSpPr>
        <p:spPr>
          <a:xfrm>
            <a:off x="975360" y="2482068"/>
            <a:ext cx="8168640" cy="2031325"/>
          </a:xfrm>
          <a:prstGeom prst="rect">
            <a:avLst/>
          </a:prstGeom>
        </p:spPr>
        <p:txBody>
          <a:bodyPr wrap="square">
            <a:spAutoFit/>
          </a:bodyPr>
          <a:lstStyle/>
          <a:p>
            <a:pPr algn="just"/>
            <a:r>
              <a:rPr lang="ru-RU" dirty="0"/>
              <a:t>Передача пострадавшего бригаде скорой медицинской помощи и другим службам осуществляется в любой момент по их прибытии, как правило, после устного распоряжения сотрудника прибывшей бригады. </a:t>
            </a:r>
          </a:p>
          <a:p>
            <a:pPr algn="just"/>
            <a:r>
              <a:rPr lang="ru-RU" dirty="0"/>
              <a:t>При передаче пострадавшего желательно сообщить медицинским работникам информацию о происшествии, выявленных травмах, оказанной первой помощи и ответить на их вопросы, оказывать содействие, например, помогать в переноске пострадавших. </a:t>
            </a:r>
          </a:p>
        </p:txBody>
      </p:sp>
    </p:spTree>
    <p:extLst>
      <p:ext uri="{BB962C8B-B14F-4D97-AF65-F5344CB8AC3E}">
        <p14:creationId xmlns:p14="http://schemas.microsoft.com/office/powerpoint/2010/main" val="18205667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2383799" y="661585"/>
            <a:ext cx="4716036" cy="523220"/>
          </a:xfrm>
          <a:prstGeom prst="rect">
            <a:avLst/>
          </a:prstGeom>
        </p:spPr>
        <p:txBody>
          <a:bodyPr wrap="square">
            <a:spAutoFit/>
          </a:bodyPr>
          <a:lstStyle/>
          <a:p>
            <a:r>
              <a:rPr lang="ru-RU" sz="2800" dirty="0"/>
              <a:t>Психологическая поддержка</a:t>
            </a:r>
          </a:p>
        </p:txBody>
      </p:sp>
      <p:sp>
        <p:nvSpPr>
          <p:cNvPr id="3" name="Прямоугольник 2"/>
          <p:cNvSpPr/>
          <p:nvPr/>
        </p:nvSpPr>
        <p:spPr>
          <a:xfrm>
            <a:off x="759391" y="4741900"/>
            <a:ext cx="8166701" cy="1200329"/>
          </a:xfrm>
          <a:prstGeom prst="rect">
            <a:avLst/>
          </a:prstGeom>
        </p:spPr>
        <p:txBody>
          <a:bodyPr wrap="square">
            <a:spAutoFit/>
          </a:bodyPr>
          <a:lstStyle/>
          <a:p>
            <a:pPr algn="just"/>
            <a:r>
              <a:rPr lang="ru-RU" i="1" dirty="0"/>
              <a:t>это система приемов, которая позволяет людям, не обладающим психологическим образованием, помочь окружающим (и себе), оказавшись в экстремальной ситуации, справиться с психологическими реакциями, которые возникают в связи с этим кризисом или катастрофой.</a:t>
            </a:r>
          </a:p>
        </p:txBody>
      </p:sp>
      <p:pic>
        <p:nvPicPr>
          <p:cNvPr id="9218" name="Picture 2" descr="Как петербургские компании оказывают психологическую помощь своим  сотрудникам во время пандемии"/>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0551" y="1350922"/>
            <a:ext cx="4789284" cy="3192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910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95176" cy="4154984"/>
          </a:xfrm>
          <a:prstGeom prst="rect">
            <a:avLst/>
          </a:prstGeom>
        </p:spPr>
        <p:txBody>
          <a:bodyPr wrap="square">
            <a:spAutoFit/>
          </a:bodyPr>
          <a:lstStyle/>
          <a:p>
            <a:r>
              <a:rPr lang="ru-RU" sz="2400" dirty="0"/>
              <a:t>Для оказания психологической поддержки людям необходимо знать следующее:</a:t>
            </a:r>
          </a:p>
          <a:p>
            <a:r>
              <a:rPr lang="ru-RU" dirty="0"/>
              <a:t> </a:t>
            </a:r>
          </a:p>
          <a:p>
            <a:pPr marL="342900" indent="-342900">
              <a:buAutoNum type="arabicPeriod"/>
            </a:pPr>
            <a:r>
              <a:rPr lang="ru-RU" dirty="0"/>
              <a:t>Психическое состояние и поведение человека в экстремальной ситуации отличается от повседневного. Чаще всего отмечается частичная или полная утрата:</a:t>
            </a:r>
          </a:p>
          <a:p>
            <a:endParaRPr lang="ru-RU" dirty="0"/>
          </a:p>
          <a:p>
            <a:pPr marL="285750" indent="-285750">
              <a:buFont typeface="Arial" panose="020B0604020202020204" pitchFamily="34" charset="0"/>
              <a:buChar char="•"/>
            </a:pPr>
            <a:r>
              <a:rPr lang="ru-RU" dirty="0"/>
              <a:t>способности к целенаправленной деятельности (какие действия необходимы в данной ситуации, их планирование); </a:t>
            </a:r>
          </a:p>
          <a:p>
            <a:pPr marL="285750" indent="-285750">
              <a:buFont typeface="Arial" panose="020B0604020202020204" pitchFamily="34" charset="0"/>
              <a:buChar char="•"/>
            </a:pPr>
            <a:r>
              <a:rPr lang="ru-RU" dirty="0"/>
              <a:t>способности к критической оценке окружающего и своего поведения (оценке собственной безопасности, степени угрозы, своих возможностей);</a:t>
            </a:r>
          </a:p>
          <a:p>
            <a:pPr marL="285750" indent="-285750">
              <a:buFont typeface="Arial" panose="020B0604020202020204" pitchFamily="34" charset="0"/>
              <a:buChar char="•"/>
            </a:pPr>
            <a:r>
              <a:rPr lang="ru-RU" dirty="0"/>
              <a:t>способности вступать в контакт с окружающими (отстранение от контакта, замкнутость, либо наоборот, повышенная говорливость, которая на самом деле не имеет под собой задачу войти в контакт с другим человеком).</a:t>
            </a:r>
          </a:p>
        </p:txBody>
      </p:sp>
      <p:sp>
        <p:nvSpPr>
          <p:cNvPr id="3" name="Прямоугольник 2"/>
          <p:cNvSpPr/>
          <p:nvPr/>
        </p:nvSpPr>
        <p:spPr>
          <a:xfrm>
            <a:off x="975360" y="5067391"/>
            <a:ext cx="8195176" cy="1200329"/>
          </a:xfrm>
          <a:prstGeom prst="rect">
            <a:avLst/>
          </a:prstGeom>
        </p:spPr>
        <p:txBody>
          <a:bodyPr wrap="square">
            <a:spAutoFit/>
          </a:bodyPr>
          <a:lstStyle/>
          <a:p>
            <a:pPr algn="just"/>
            <a:r>
              <a:rPr lang="ru-RU" dirty="0"/>
              <a:t>Подобные изменения – одни из самых распространенных последствий, наблюдаемые у тех, кто часто не имеет физических травм и повреждений, но кто тем или иным образом вовлечен в экстремальную ситуацию. Это люди, которые непосредственно пострадали или те, кто оказался рядом с ними.</a:t>
            </a:r>
          </a:p>
        </p:txBody>
      </p:sp>
    </p:spTree>
    <p:extLst>
      <p:ext uri="{BB962C8B-B14F-4D97-AF65-F5344CB8AC3E}">
        <p14:creationId xmlns:p14="http://schemas.microsoft.com/office/powerpoint/2010/main" val="24951012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68721" y="592864"/>
            <a:ext cx="8201815" cy="5909310"/>
          </a:xfrm>
          <a:prstGeom prst="rect">
            <a:avLst/>
          </a:prstGeom>
        </p:spPr>
        <p:txBody>
          <a:bodyPr wrap="square">
            <a:spAutoFit/>
          </a:bodyPr>
          <a:lstStyle/>
          <a:p>
            <a:pPr algn="just"/>
            <a:r>
              <a:rPr lang="ru-RU" sz="2400" dirty="0"/>
              <a:t>Для оказания психологической поддержки людям необходимо знать следующее:</a:t>
            </a:r>
          </a:p>
          <a:p>
            <a:pPr algn="just"/>
            <a:r>
              <a:rPr lang="ru-RU" dirty="0"/>
              <a:t> </a:t>
            </a:r>
          </a:p>
          <a:p>
            <a:pPr algn="just"/>
            <a:r>
              <a:rPr lang="ru-RU" dirty="0"/>
              <a:t>2. Ключевые моменты, которые надо учитывать при оказании психологической поддержки. </a:t>
            </a:r>
          </a:p>
          <a:p>
            <a:pPr algn="just"/>
            <a:r>
              <a:rPr lang="ru-RU" dirty="0"/>
              <a:t>Стремление помочь – это естественное желание любого человека. Вовремя протянутая рука может помочь человеку справиться с самыми страшными событиями в жизни. </a:t>
            </a:r>
          </a:p>
          <a:p>
            <a:pPr algn="just"/>
            <a:r>
              <a:rPr lang="ru-RU" dirty="0"/>
              <a:t>Но необходимо помнить о следующем: </a:t>
            </a:r>
          </a:p>
          <a:p>
            <a:pPr algn="just"/>
            <a:r>
              <a:rPr lang="ru-RU" sz="1700" dirty="0"/>
              <a:t>• Позаботьтесь о собственной безопасности. Реально оцените внешние условия, свое состояние и силы, перед тем как принять решение, что вы готовы помочь. </a:t>
            </a:r>
          </a:p>
          <a:p>
            <a:pPr algn="just"/>
            <a:r>
              <a:rPr lang="ru-RU" sz="1700" dirty="0"/>
              <a:t>• Пострадавший может в первую очередь нуждаться в оказании первой помощи и медицинской помощи. Необходимо убедиться, что у человека нет физических травм, проблем со здоровьем, и только тогда оказывать психологическую поддержку. </a:t>
            </a:r>
          </a:p>
          <a:p>
            <a:pPr algn="just"/>
            <a:r>
              <a:rPr lang="ru-RU" sz="1700" dirty="0"/>
              <a:t>• Если вы чувствуете, что не готовы оказать человеку помощь, вам страшно, неприятно разговаривать с ним, не делайте этого. В случае если вы чувствуете неуверенность в том, что сможете помочь (либо в том, что вы правильно понимаете, какие конкретно действия необходимо предпринять) обратитесь за помощью к профильным специалистам. </a:t>
            </a:r>
          </a:p>
          <a:p>
            <a:pPr algn="just"/>
            <a:r>
              <a:rPr lang="ru-RU" sz="1700" dirty="0"/>
              <a:t>• Если вы решили подойти к человеку, который нуждается в помощи, вам необходимо в первую очередь представиться и сказать, что вы готовы ему помочь.</a:t>
            </a:r>
          </a:p>
        </p:txBody>
      </p:sp>
    </p:spTree>
    <p:extLst>
      <p:ext uri="{BB962C8B-B14F-4D97-AF65-F5344CB8AC3E}">
        <p14:creationId xmlns:p14="http://schemas.microsoft.com/office/powerpoint/2010/main" val="28465858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68721" y="592864"/>
            <a:ext cx="8201815" cy="5509200"/>
          </a:xfrm>
          <a:prstGeom prst="rect">
            <a:avLst/>
          </a:prstGeom>
        </p:spPr>
        <p:txBody>
          <a:bodyPr wrap="square">
            <a:spAutoFit/>
          </a:bodyPr>
          <a:lstStyle/>
          <a:p>
            <a:pPr algn="just"/>
            <a:r>
              <a:rPr lang="ru-RU" sz="2400" dirty="0"/>
              <a:t>Для оказания психологической поддержки людям необходимо знать следующее:</a:t>
            </a:r>
          </a:p>
          <a:p>
            <a:pPr algn="just"/>
            <a:r>
              <a:rPr lang="ru-RU" dirty="0"/>
              <a:t> </a:t>
            </a:r>
          </a:p>
          <a:p>
            <a:pPr algn="just"/>
            <a:r>
              <a:rPr lang="ru-RU" dirty="0"/>
              <a:t>2. Ключевые моменты, которые надо учитывать при оказании психологической поддержки. </a:t>
            </a:r>
          </a:p>
          <a:p>
            <a:pPr algn="just"/>
            <a:endParaRPr lang="ru-RU" sz="1600" dirty="0"/>
          </a:p>
          <a:p>
            <a:pPr algn="just"/>
            <a:r>
              <a:rPr lang="ru-RU" dirty="0"/>
              <a:t>Необходимо внимательно относиться к тому, что и как вы собираетесь сказать:</a:t>
            </a:r>
          </a:p>
          <a:p>
            <a:pPr algn="just"/>
            <a:r>
              <a:rPr lang="ru-RU" dirty="0"/>
              <a:t>– говорить нужно спокойным и уверенным голосом, четкими и короткими фразами, в побудительном наклонении; </a:t>
            </a:r>
          </a:p>
          <a:p>
            <a:pPr algn="just"/>
            <a:r>
              <a:rPr lang="ru-RU" dirty="0"/>
              <a:t>– в речи не должно быть сложно построенных фраз, предложений; </a:t>
            </a:r>
          </a:p>
          <a:p>
            <a:pPr algn="just"/>
            <a:r>
              <a:rPr lang="ru-RU" dirty="0"/>
              <a:t>– следует избегать в речи частицу «не», а также исключить такие слова как «паника», «катастрофа», «ужас» и т.п. </a:t>
            </a:r>
          </a:p>
          <a:p>
            <a:pPr algn="just"/>
            <a:endParaRPr lang="ru-RU" dirty="0"/>
          </a:p>
          <a:p>
            <a:pPr algn="just"/>
            <a:r>
              <a:rPr lang="ru-RU" dirty="0"/>
              <a:t>• Сохраняйте самообладание. Будьте готовы к тому, что вы можете столкнуться с различными эмоциональными реакциями и поступками. Они могут быстро сменять друг друга, а некоторые слова и действия могут быть направлены на вас. Кроме этого, многие реакции могут характеризоваться эмоциональным заражением. А значит, под их влиянием можете оказаться и вы. В данном случае особенно важно сохранять спокойствие.</a:t>
            </a:r>
          </a:p>
        </p:txBody>
      </p:sp>
    </p:spTree>
    <p:extLst>
      <p:ext uri="{BB962C8B-B14F-4D97-AF65-F5344CB8AC3E}">
        <p14:creationId xmlns:p14="http://schemas.microsoft.com/office/powerpoint/2010/main" val="33784463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68721" y="592864"/>
            <a:ext cx="8201815" cy="4001095"/>
          </a:xfrm>
          <a:prstGeom prst="rect">
            <a:avLst/>
          </a:prstGeom>
        </p:spPr>
        <p:txBody>
          <a:bodyPr wrap="square">
            <a:spAutoFit/>
          </a:bodyPr>
          <a:lstStyle/>
          <a:p>
            <a:pPr algn="just"/>
            <a:r>
              <a:rPr lang="ru-RU" sz="2400" dirty="0"/>
              <a:t>Для оказания психологической поддержки людям необходимо знать следующее:</a:t>
            </a:r>
          </a:p>
          <a:p>
            <a:pPr algn="just"/>
            <a:r>
              <a:rPr lang="ru-RU" dirty="0"/>
              <a:t> </a:t>
            </a:r>
          </a:p>
          <a:p>
            <a:pPr algn="just"/>
            <a:r>
              <a:rPr lang="ru-RU" dirty="0"/>
              <a:t>3. Приемы оказания психологической поддержки в случае проявления той или иной реакции у пострадавшего. </a:t>
            </a:r>
          </a:p>
          <a:p>
            <a:pPr algn="just"/>
            <a:endParaRPr lang="ru-RU" dirty="0"/>
          </a:p>
          <a:p>
            <a:pPr algn="just"/>
            <a:r>
              <a:rPr lang="ru-RU" dirty="0"/>
              <a:t>Различают следующие острые стрессовые реакции: </a:t>
            </a:r>
          </a:p>
          <a:p>
            <a:pPr algn="just"/>
            <a:endParaRPr lang="ru-RU" dirty="0"/>
          </a:p>
          <a:p>
            <a:pPr marL="285750" indent="-285750" algn="just">
              <a:buFont typeface="Arial" panose="020B0604020202020204" pitchFamily="34" charset="0"/>
              <a:buChar char="•"/>
            </a:pPr>
            <a:r>
              <a:rPr lang="ru-RU" sz="2000" i="1" dirty="0"/>
              <a:t>плач </a:t>
            </a:r>
          </a:p>
          <a:p>
            <a:pPr marL="285750" indent="-285750" algn="just">
              <a:buFont typeface="Arial" panose="020B0604020202020204" pitchFamily="34" charset="0"/>
              <a:buChar char="•"/>
            </a:pPr>
            <a:r>
              <a:rPr lang="ru-RU" sz="2000" i="1" dirty="0" err="1"/>
              <a:t>истероидную</a:t>
            </a:r>
            <a:r>
              <a:rPr lang="ru-RU" sz="2000" i="1" dirty="0"/>
              <a:t> реакцию </a:t>
            </a:r>
          </a:p>
          <a:p>
            <a:pPr marL="285750" indent="-285750" algn="just">
              <a:buFont typeface="Arial" panose="020B0604020202020204" pitchFamily="34" charset="0"/>
              <a:buChar char="•"/>
            </a:pPr>
            <a:r>
              <a:rPr lang="ru-RU" sz="2000" i="1" dirty="0"/>
              <a:t>агрессивную реакцию </a:t>
            </a:r>
          </a:p>
          <a:p>
            <a:pPr marL="285750" indent="-285750" algn="just">
              <a:buFont typeface="Arial" panose="020B0604020202020204" pitchFamily="34" charset="0"/>
              <a:buChar char="•"/>
            </a:pPr>
            <a:r>
              <a:rPr lang="ru-RU" sz="2000" i="1" dirty="0"/>
              <a:t>страх </a:t>
            </a:r>
          </a:p>
          <a:p>
            <a:pPr marL="285750" indent="-285750" algn="just">
              <a:buFont typeface="Arial" panose="020B0604020202020204" pitchFamily="34" charset="0"/>
              <a:buChar char="•"/>
            </a:pPr>
            <a:r>
              <a:rPr lang="ru-RU" sz="2000" i="1" dirty="0"/>
              <a:t>апатию</a:t>
            </a:r>
          </a:p>
        </p:txBody>
      </p:sp>
    </p:spTree>
    <p:extLst>
      <p:ext uri="{BB962C8B-B14F-4D97-AF65-F5344CB8AC3E}">
        <p14:creationId xmlns:p14="http://schemas.microsoft.com/office/powerpoint/2010/main" val="12914863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1001896" y="592864"/>
            <a:ext cx="8168640" cy="3108543"/>
          </a:xfrm>
          <a:prstGeom prst="rect">
            <a:avLst/>
          </a:prstGeom>
        </p:spPr>
        <p:txBody>
          <a:bodyPr wrap="square">
            <a:spAutoFit/>
          </a:bodyPr>
          <a:lstStyle/>
          <a:p>
            <a:r>
              <a:rPr lang="ru-RU" sz="2400" dirty="0"/>
              <a:t>Признаки: </a:t>
            </a:r>
          </a:p>
          <a:p>
            <a:endParaRPr lang="ru-RU" dirty="0"/>
          </a:p>
          <a:p>
            <a:r>
              <a:rPr lang="ru-RU" dirty="0"/>
              <a:t>• человек уже плачет или готов разрыдаться; </a:t>
            </a:r>
          </a:p>
          <a:p>
            <a:r>
              <a:rPr lang="ru-RU" dirty="0"/>
              <a:t>• подрагивают губы; </a:t>
            </a:r>
          </a:p>
          <a:p>
            <a:r>
              <a:rPr lang="ru-RU" dirty="0"/>
              <a:t>• наблюдается ощущение подавленности. </a:t>
            </a:r>
          </a:p>
          <a:p>
            <a:endParaRPr lang="ru-RU" dirty="0"/>
          </a:p>
          <a:p>
            <a:r>
              <a:rPr lang="ru-RU" dirty="0"/>
              <a:t>Плач – это та реакция, которая позволяет в сложной кризисной ситуации выразить переполняющие человека эмоции. </a:t>
            </a:r>
          </a:p>
          <a:p>
            <a:endParaRPr lang="ru-RU" dirty="0"/>
          </a:p>
          <a:p>
            <a:r>
              <a:rPr lang="ru-RU" sz="2800" i="1" dirty="0"/>
              <a:t>Нужно дать этой реакции состояться. </a:t>
            </a:r>
          </a:p>
        </p:txBody>
      </p:sp>
      <p:sp>
        <p:nvSpPr>
          <p:cNvPr id="3" name="Прямоугольник 2"/>
          <p:cNvSpPr/>
          <p:nvPr/>
        </p:nvSpPr>
        <p:spPr>
          <a:xfrm>
            <a:off x="9915347" y="408198"/>
            <a:ext cx="678391" cy="369332"/>
          </a:xfrm>
          <a:prstGeom prst="rect">
            <a:avLst/>
          </a:prstGeom>
        </p:spPr>
        <p:txBody>
          <a:bodyPr wrap="none">
            <a:spAutoFit/>
          </a:bodyPr>
          <a:lstStyle/>
          <a:p>
            <a:r>
              <a:rPr lang="ru-RU" b="1" dirty="0"/>
              <a:t>Плач</a:t>
            </a:r>
          </a:p>
        </p:txBody>
      </p:sp>
      <p:pic>
        <p:nvPicPr>
          <p:cNvPr id="11266" name="Picture 2" descr="Барак Обама | | Последние новости - Kherson.lif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2660" y="4299728"/>
            <a:ext cx="2200275" cy="2085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5249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1001896" y="592864"/>
            <a:ext cx="8168640" cy="5447645"/>
          </a:xfrm>
          <a:prstGeom prst="rect">
            <a:avLst/>
          </a:prstGeom>
        </p:spPr>
        <p:txBody>
          <a:bodyPr wrap="square">
            <a:spAutoFit/>
          </a:bodyPr>
          <a:lstStyle/>
          <a:p>
            <a:r>
              <a:rPr lang="ru-RU" sz="2400" dirty="0"/>
              <a:t>Помощь при плаче: </a:t>
            </a:r>
          </a:p>
          <a:p>
            <a:endParaRPr lang="ru-RU" dirty="0"/>
          </a:p>
          <a:p>
            <a:pPr marL="285750" indent="-285750">
              <a:buFont typeface="Arial" panose="020B0604020202020204" pitchFamily="34" charset="0"/>
              <a:buChar char="•"/>
            </a:pPr>
            <a:r>
              <a:rPr lang="ru-RU" dirty="0"/>
              <a:t>По возможности не оставляйте пострадавшего одного, необходимо позаботиться о том, чтобы рядом с ним кто-то находился, желательно близкий или знакомый человек. </a:t>
            </a:r>
          </a:p>
          <a:p>
            <a:pPr marL="285750" indent="-285750">
              <a:buFont typeface="Arial" panose="020B0604020202020204" pitchFamily="34" charset="0"/>
              <a:buChar char="•"/>
            </a:pPr>
            <a:r>
              <a:rPr lang="ru-RU" dirty="0"/>
              <a:t>Поддерживайте физический контакт с пострадавшим (это поможет человеку почувствовать, что кто-то рядом, что он не один). Постарайтесь выразить человеку свою поддержку и сочувствие. Не обязательно делать это словами, можно просто сесть рядом, дать почувствовать, что вы вместе с ним сочувствуете и сопереживаете. Можно просто держать человека за руку, иногда протянутая рука помощи – значит гораздо больше, чем сотни сказанных слов. </a:t>
            </a:r>
          </a:p>
          <a:p>
            <a:pPr marL="285750" indent="-285750">
              <a:buFont typeface="Arial" panose="020B0604020202020204" pitchFamily="34" charset="0"/>
              <a:buChar char="•"/>
            </a:pPr>
            <a:r>
              <a:rPr lang="ru-RU" dirty="0"/>
              <a:t>Дайте пострадавшему возможность говорить о своих чувствах. </a:t>
            </a:r>
          </a:p>
          <a:p>
            <a:pPr marL="285750" indent="-285750">
              <a:buFont typeface="Arial" panose="020B0604020202020204" pitchFamily="34" charset="0"/>
              <a:buChar char="•"/>
            </a:pPr>
            <a:r>
              <a:rPr lang="ru-RU" dirty="0"/>
              <a:t>Воздержитесь от советов, во многих случаях они могут вызвать негативную реакцию со стороны пострадавшего. </a:t>
            </a:r>
          </a:p>
          <a:p>
            <a:pPr marL="285750" indent="-285750">
              <a:buFont typeface="Arial" panose="020B0604020202020204" pitchFamily="34" charset="0"/>
              <a:buChar char="•"/>
            </a:pPr>
            <a:r>
              <a:rPr lang="ru-RU" dirty="0"/>
              <a:t>Если реакция плача затянулась, и слезы уже не приносят облегчения, помогите пострадавшему немного отвлечься: сконцентрировать внимание на глубоком и ровном дыхании, вместе с этим выполнять какую-либо несложную деятельность.</a:t>
            </a:r>
          </a:p>
        </p:txBody>
      </p:sp>
      <p:sp>
        <p:nvSpPr>
          <p:cNvPr id="3" name="Прямоугольник 2"/>
          <p:cNvSpPr/>
          <p:nvPr/>
        </p:nvSpPr>
        <p:spPr>
          <a:xfrm>
            <a:off x="9915347" y="408198"/>
            <a:ext cx="678391" cy="369332"/>
          </a:xfrm>
          <a:prstGeom prst="rect">
            <a:avLst/>
          </a:prstGeom>
        </p:spPr>
        <p:txBody>
          <a:bodyPr wrap="none">
            <a:spAutoFit/>
          </a:bodyPr>
          <a:lstStyle/>
          <a:p>
            <a:r>
              <a:rPr lang="ru-RU" b="1" dirty="0"/>
              <a:t>Плач</a:t>
            </a:r>
          </a:p>
        </p:txBody>
      </p:sp>
    </p:spTree>
    <p:extLst>
      <p:ext uri="{BB962C8B-B14F-4D97-AF65-F5344CB8AC3E}">
        <p14:creationId xmlns:p14="http://schemas.microsoft.com/office/powerpoint/2010/main" val="2108113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95176" cy="3877985"/>
          </a:xfrm>
          <a:prstGeom prst="rect">
            <a:avLst/>
          </a:prstGeom>
        </p:spPr>
        <p:txBody>
          <a:bodyPr wrap="square">
            <a:spAutoFit/>
          </a:bodyPr>
          <a:lstStyle/>
          <a:p>
            <a:r>
              <a:rPr lang="ru-RU" sz="2400" dirty="0"/>
              <a:t>Признаки: </a:t>
            </a:r>
          </a:p>
          <a:p>
            <a:endParaRPr lang="ru-RU" dirty="0"/>
          </a:p>
          <a:p>
            <a:r>
              <a:rPr lang="ru-RU" dirty="0"/>
              <a:t>• чрезмерное возбуждение; </a:t>
            </a:r>
          </a:p>
          <a:p>
            <a:r>
              <a:rPr lang="ru-RU" dirty="0"/>
              <a:t>• множество движений, театральные позы; </a:t>
            </a:r>
          </a:p>
          <a:p>
            <a:r>
              <a:rPr lang="ru-RU" dirty="0"/>
              <a:t>• эмоционально насыщенная, быстрая речь; </a:t>
            </a:r>
          </a:p>
          <a:p>
            <a:r>
              <a:rPr lang="ru-RU" dirty="0"/>
              <a:t>• крики, рыдания. </a:t>
            </a:r>
          </a:p>
          <a:p>
            <a:endParaRPr lang="ru-RU" dirty="0"/>
          </a:p>
          <a:p>
            <a:pPr algn="just"/>
            <a:r>
              <a:rPr lang="ru-RU" dirty="0"/>
              <a:t>Необходимо отметить, что довольно часто в разных источниках можно встретить информацию о том, что </a:t>
            </a:r>
            <a:r>
              <a:rPr lang="ru-RU" dirty="0" err="1"/>
              <a:t>истероидная</a:t>
            </a:r>
            <a:r>
              <a:rPr lang="ru-RU" dirty="0"/>
              <a:t> реакция не отражает истинных переживаний человека, а является симуляцией или грубой формой манипуляции, направленной на привлечение к себе внимания окружающих. </a:t>
            </a:r>
          </a:p>
          <a:p>
            <a:r>
              <a:rPr lang="ru-RU" dirty="0"/>
              <a:t>В связи с этим человек не нуждается в помощи. </a:t>
            </a:r>
          </a:p>
          <a:p>
            <a:r>
              <a:rPr lang="ru-RU" sz="2400" dirty="0"/>
              <a:t>Подобная точка зрения является некорректной!!!</a:t>
            </a:r>
          </a:p>
        </p:txBody>
      </p:sp>
      <p:sp>
        <p:nvSpPr>
          <p:cNvPr id="3" name="Прямоугольник 2"/>
          <p:cNvSpPr/>
          <p:nvPr/>
        </p:nvSpPr>
        <p:spPr>
          <a:xfrm>
            <a:off x="9627568" y="519240"/>
            <a:ext cx="2393732" cy="646331"/>
          </a:xfrm>
          <a:prstGeom prst="rect">
            <a:avLst/>
          </a:prstGeom>
        </p:spPr>
        <p:txBody>
          <a:bodyPr wrap="none">
            <a:spAutoFit/>
          </a:bodyPr>
          <a:lstStyle/>
          <a:p>
            <a:r>
              <a:rPr lang="ru-RU" b="1" dirty="0" err="1"/>
              <a:t>Истероидная</a:t>
            </a:r>
            <a:r>
              <a:rPr lang="ru-RU" b="1" dirty="0"/>
              <a:t> реакция</a:t>
            </a:r>
          </a:p>
          <a:p>
            <a:r>
              <a:rPr lang="ru-RU" b="1" dirty="0"/>
              <a:t>(истерика) </a:t>
            </a:r>
          </a:p>
        </p:txBody>
      </p:sp>
      <p:pic>
        <p:nvPicPr>
          <p:cNvPr id="13314" name="Picture 2" descr="ᐈ Истерика фото, фотографии картинки истерика | скачать на Deposit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3699" y="4777513"/>
            <a:ext cx="2524125" cy="1809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6699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95176" cy="5724644"/>
          </a:xfrm>
          <a:prstGeom prst="rect">
            <a:avLst/>
          </a:prstGeom>
        </p:spPr>
        <p:txBody>
          <a:bodyPr wrap="square">
            <a:spAutoFit/>
          </a:bodyPr>
          <a:lstStyle/>
          <a:p>
            <a:r>
              <a:rPr lang="ru-RU" sz="2400" dirty="0"/>
              <a:t>Помощь при </a:t>
            </a:r>
            <a:r>
              <a:rPr lang="ru-RU" sz="2400" dirty="0" err="1"/>
              <a:t>истероидной</a:t>
            </a:r>
            <a:r>
              <a:rPr lang="ru-RU" sz="2400" dirty="0"/>
              <a:t> реакции: </a:t>
            </a:r>
          </a:p>
          <a:p>
            <a:endParaRPr lang="ru-RU" dirty="0"/>
          </a:p>
          <a:p>
            <a:pPr marL="285750" indent="-285750">
              <a:buFont typeface="Arial" panose="020B0604020202020204" pitchFamily="34" charset="0"/>
              <a:buChar char="•"/>
            </a:pPr>
            <a:r>
              <a:rPr lang="ru-RU" dirty="0"/>
              <a:t>Если вы чувствуете готовность к оказанию помощи и понимаете, что это безопасно, постарайтесь отвести пострадавшего от зрителей и замкнуть его внимание на себе. </a:t>
            </a:r>
          </a:p>
          <a:p>
            <a:pPr marL="285750" indent="-285750">
              <a:buFont typeface="Arial" panose="020B0604020202020204" pitchFamily="34" charset="0"/>
              <a:buChar char="•"/>
            </a:pPr>
            <a:r>
              <a:rPr lang="ru-RU" dirty="0"/>
              <a:t>Если зрителей удалить невозможно, постарайтесь стать самым внимательным слушателем, оказывайте человеку поддержку, слушайте, кивайте, поддакивайте. </a:t>
            </a:r>
          </a:p>
          <a:p>
            <a:pPr marL="285750" indent="-285750">
              <a:buFont typeface="Arial" panose="020B0604020202020204" pitchFamily="34" charset="0"/>
              <a:buChar char="•"/>
            </a:pPr>
            <a:r>
              <a:rPr lang="ru-RU" dirty="0"/>
              <a:t>Проявляйте спокойствие и не демонстрируйте пострадавшему сильных эмоций. </a:t>
            </a:r>
          </a:p>
          <a:p>
            <a:pPr marL="285750" indent="-285750">
              <a:buFont typeface="Arial" panose="020B0604020202020204" pitchFamily="34" charset="0"/>
              <a:buChar char="•"/>
            </a:pPr>
            <a:r>
              <a:rPr lang="ru-RU" dirty="0"/>
              <a:t>Говорите короткими простыми фразами, уверенным тоном. </a:t>
            </a:r>
          </a:p>
          <a:p>
            <a:pPr marL="285750" indent="-285750">
              <a:buFont typeface="Arial" panose="020B0604020202020204" pitchFamily="34" charset="0"/>
              <a:buChar char="•"/>
            </a:pPr>
            <a:r>
              <a:rPr lang="ru-RU" dirty="0"/>
              <a:t>Не потакайте желаниям пострадавшего и не вступайте в активный диалог по поводу его высказываний. </a:t>
            </a:r>
          </a:p>
          <a:p>
            <a:pPr marL="285750" indent="-285750">
              <a:buFont typeface="Arial" panose="020B0604020202020204" pitchFamily="34" charset="0"/>
              <a:buChar char="•"/>
            </a:pPr>
            <a:r>
              <a:rPr lang="ru-RU" dirty="0"/>
              <a:t>Переключите внимание пострадавшего, вызвав у него ориентировочную реакцию. Для этого задается неожиданный вопрос (не имеющий негативного содержания) или произносится имя пострадавшего, после чего пострадавшему задается вопрос, требующий развернутого ответа. </a:t>
            </a:r>
          </a:p>
          <a:p>
            <a:pPr marL="285750" indent="-285750">
              <a:buFont typeface="Arial" panose="020B0604020202020204" pitchFamily="34" charset="0"/>
              <a:buChar char="•"/>
            </a:pPr>
            <a:r>
              <a:rPr lang="ru-RU" dirty="0"/>
              <a:t>После истерики возможен упадок сил, поэтому необходимо предоставить человеку возможность для отдыха, передав его специалистам, либо близким людям.</a:t>
            </a:r>
            <a:endParaRPr lang="ru-RU" sz="2400" dirty="0"/>
          </a:p>
        </p:txBody>
      </p:sp>
      <p:sp>
        <p:nvSpPr>
          <p:cNvPr id="3" name="Прямоугольник 2"/>
          <p:cNvSpPr/>
          <p:nvPr/>
        </p:nvSpPr>
        <p:spPr>
          <a:xfrm>
            <a:off x="9627568" y="492080"/>
            <a:ext cx="2393732" cy="646331"/>
          </a:xfrm>
          <a:prstGeom prst="rect">
            <a:avLst/>
          </a:prstGeom>
        </p:spPr>
        <p:txBody>
          <a:bodyPr wrap="none">
            <a:spAutoFit/>
          </a:bodyPr>
          <a:lstStyle/>
          <a:p>
            <a:r>
              <a:rPr lang="ru-RU" b="1" dirty="0" err="1"/>
              <a:t>Истероидная</a:t>
            </a:r>
            <a:r>
              <a:rPr lang="ru-RU" b="1" dirty="0"/>
              <a:t> реакция</a:t>
            </a:r>
          </a:p>
          <a:p>
            <a:r>
              <a:rPr lang="ru-RU" b="1" dirty="0"/>
              <a:t>(истерика) </a:t>
            </a:r>
          </a:p>
        </p:txBody>
      </p:sp>
    </p:spTree>
    <p:extLst>
      <p:ext uri="{BB962C8B-B14F-4D97-AF65-F5344CB8AC3E}">
        <p14:creationId xmlns:p14="http://schemas.microsoft.com/office/powerpoint/2010/main" val="24037806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465811" y="592864"/>
            <a:ext cx="2275366" cy="369332"/>
          </a:xfrm>
          <a:prstGeom prst="rect">
            <a:avLst/>
          </a:prstGeom>
        </p:spPr>
        <p:txBody>
          <a:bodyPr wrap="none">
            <a:spAutoFit/>
          </a:bodyPr>
          <a:lstStyle/>
          <a:p>
            <a:r>
              <a:rPr lang="ru-RU" dirty="0"/>
              <a:t>Агрессивная реакция</a:t>
            </a:r>
          </a:p>
        </p:txBody>
      </p:sp>
      <p:sp>
        <p:nvSpPr>
          <p:cNvPr id="3" name="Прямоугольник 2"/>
          <p:cNvSpPr/>
          <p:nvPr/>
        </p:nvSpPr>
        <p:spPr>
          <a:xfrm>
            <a:off x="975360" y="592864"/>
            <a:ext cx="8195176" cy="2123658"/>
          </a:xfrm>
          <a:prstGeom prst="rect">
            <a:avLst/>
          </a:prstGeom>
        </p:spPr>
        <p:txBody>
          <a:bodyPr wrap="square">
            <a:spAutoFit/>
          </a:bodyPr>
          <a:lstStyle/>
          <a:p>
            <a:r>
              <a:rPr lang="ru-RU" sz="2400" dirty="0"/>
              <a:t>Признаки: </a:t>
            </a:r>
          </a:p>
          <a:p>
            <a:endParaRPr lang="ru-RU" dirty="0"/>
          </a:p>
          <a:p>
            <a:r>
              <a:rPr lang="ru-RU" dirty="0"/>
              <a:t>• возбуждение; </a:t>
            </a:r>
          </a:p>
          <a:p>
            <a:r>
              <a:rPr lang="ru-RU" dirty="0"/>
              <a:t>• раздражение, недовольство, гнев (по любому, даже незначительному поводу); </a:t>
            </a:r>
          </a:p>
          <a:p>
            <a:r>
              <a:rPr lang="ru-RU" dirty="0"/>
              <a:t>• повышенное мышечное напряжение; </a:t>
            </a:r>
          </a:p>
          <a:p>
            <a:r>
              <a:rPr lang="ru-RU" dirty="0"/>
              <a:t>• нанесение окружающим ударов руками или какими-либо предметами; </a:t>
            </a:r>
          </a:p>
          <a:p>
            <a:r>
              <a:rPr lang="ru-RU" dirty="0"/>
              <a:t>• словесные оскорбления, брань.</a:t>
            </a:r>
          </a:p>
        </p:txBody>
      </p:sp>
      <p:pic>
        <p:nvPicPr>
          <p:cNvPr id="14338" name="Picture 2" descr="Сибирякская средняя школа / Агрессивные дети. Рекомендации родителям."/>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4331" y="4091713"/>
            <a:ext cx="1838325" cy="2495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6527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465811" y="592864"/>
            <a:ext cx="2275366" cy="369332"/>
          </a:xfrm>
          <a:prstGeom prst="rect">
            <a:avLst/>
          </a:prstGeom>
        </p:spPr>
        <p:txBody>
          <a:bodyPr wrap="none">
            <a:spAutoFit/>
          </a:bodyPr>
          <a:lstStyle/>
          <a:p>
            <a:r>
              <a:rPr lang="ru-RU" dirty="0"/>
              <a:t>Агрессивная реакция</a:t>
            </a:r>
          </a:p>
        </p:txBody>
      </p:sp>
      <p:sp>
        <p:nvSpPr>
          <p:cNvPr id="3" name="Прямоугольник 2"/>
          <p:cNvSpPr/>
          <p:nvPr/>
        </p:nvSpPr>
        <p:spPr>
          <a:xfrm>
            <a:off x="975360" y="592864"/>
            <a:ext cx="8195176" cy="6093976"/>
          </a:xfrm>
          <a:prstGeom prst="rect">
            <a:avLst/>
          </a:prstGeom>
        </p:spPr>
        <p:txBody>
          <a:bodyPr wrap="square">
            <a:spAutoFit/>
          </a:bodyPr>
          <a:lstStyle/>
          <a:p>
            <a:r>
              <a:rPr lang="ru-RU" sz="2400" dirty="0"/>
              <a:t>Помощь при агрессивной реакции: </a:t>
            </a:r>
          </a:p>
          <a:p>
            <a:endParaRPr lang="ru-RU" sz="2400" dirty="0"/>
          </a:p>
          <a:p>
            <a:pPr marL="285750" indent="-285750">
              <a:buFont typeface="Arial" panose="020B0604020202020204" pitchFamily="34" charset="0"/>
              <a:buChar char="•"/>
            </a:pPr>
            <a:r>
              <a:rPr lang="ru-RU" dirty="0"/>
              <a:t>Четко оцените, насколько безопасно для вас будет оказывать помощь в данной ситуации, и что вы можете сделать для обеспечения большей безопасности. </a:t>
            </a:r>
          </a:p>
          <a:p>
            <a:pPr marL="285750" indent="-285750">
              <a:buFont typeface="Arial" panose="020B0604020202020204" pitchFamily="34" charset="0"/>
              <a:buChar char="•"/>
            </a:pPr>
            <a:r>
              <a:rPr lang="ru-RU" dirty="0"/>
              <a:t>Сохраняйте спокойствие, не демонстрируйте сильных эмоций. </a:t>
            </a:r>
          </a:p>
          <a:p>
            <a:pPr marL="285750" indent="-285750">
              <a:buFont typeface="Arial" panose="020B0604020202020204" pitchFamily="34" charset="0"/>
              <a:buChar char="•"/>
            </a:pPr>
            <a:r>
              <a:rPr lang="ru-RU" dirty="0"/>
              <a:t>Воздержитесь от эмоциональных реакций даже в том случае, если вы слышите оскорбления и брань, обращенные к вам. </a:t>
            </a:r>
          </a:p>
          <a:p>
            <a:pPr marL="285750" indent="-285750">
              <a:buFont typeface="Arial" panose="020B0604020202020204" pitchFamily="34" charset="0"/>
              <a:buChar char="•"/>
            </a:pPr>
            <a:r>
              <a:rPr lang="ru-RU" dirty="0"/>
              <a:t>Говорите с пострадавшим спокойным голосом, постепенно снижая темп и громкость своей речи. </a:t>
            </a:r>
          </a:p>
          <a:p>
            <a:pPr marL="285750" indent="-285750">
              <a:buFont typeface="Arial" panose="020B0604020202020204" pitchFamily="34" charset="0"/>
              <a:buChar char="•"/>
            </a:pPr>
            <a:r>
              <a:rPr lang="ru-RU" dirty="0"/>
              <a:t>Демонстрируйте благожелательность, не вступайте с пострадавшим в споры и не противоречьте ему. </a:t>
            </a:r>
          </a:p>
          <a:p>
            <a:pPr marL="285750" indent="-285750">
              <a:buFont typeface="Arial" panose="020B0604020202020204" pitchFamily="34" charset="0"/>
              <a:buChar char="•"/>
            </a:pPr>
            <a:r>
              <a:rPr lang="ru-RU" dirty="0"/>
              <a:t>Если вы чувствуете внутреннюю готовность и понимаете, что это необходимо, отойдите с пострадавшим от окружающих и дайте ему возможность выговориться. </a:t>
            </a:r>
          </a:p>
          <a:p>
            <a:pPr marL="285750" indent="-285750">
              <a:buFont typeface="Arial" panose="020B0604020202020204" pitchFamily="34" charset="0"/>
              <a:buChar char="•"/>
            </a:pPr>
            <a:r>
              <a:rPr lang="ru-RU" dirty="0"/>
              <a:t>Включите пострадавшего в какую-нибудь деятельность, связанную с физической нагрузкой. </a:t>
            </a:r>
          </a:p>
          <a:p>
            <a:pPr marL="285750" indent="-285750">
              <a:buFont typeface="Arial" panose="020B0604020202020204" pitchFamily="34" charset="0"/>
              <a:buChar char="•"/>
            </a:pPr>
            <a:endParaRPr lang="ru-RU" dirty="0"/>
          </a:p>
          <a:p>
            <a:pPr algn="just"/>
            <a:r>
              <a:rPr lang="ru-RU" i="1" dirty="0"/>
              <a:t>В случае если вы встретили пострадавшего, демонстрирующего агрессивное поведение, необходимо обратить к нему внимание специалиста правоохранительных органов.</a:t>
            </a:r>
            <a:endParaRPr lang="ru-RU" sz="1400" i="1" dirty="0"/>
          </a:p>
        </p:txBody>
      </p:sp>
    </p:spTree>
    <p:extLst>
      <p:ext uri="{BB962C8B-B14F-4D97-AF65-F5344CB8AC3E}">
        <p14:creationId xmlns:p14="http://schemas.microsoft.com/office/powerpoint/2010/main" val="40981442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5955476"/>
          </a:xfrm>
          <a:prstGeom prst="rect">
            <a:avLst/>
          </a:prstGeom>
        </p:spPr>
        <p:txBody>
          <a:bodyPr wrap="square">
            <a:spAutoFit/>
          </a:bodyPr>
          <a:lstStyle/>
          <a:p>
            <a:r>
              <a:rPr lang="ru-RU" sz="2400" dirty="0"/>
              <a:t>Признаки: </a:t>
            </a:r>
          </a:p>
          <a:p>
            <a:endParaRPr lang="ru-RU" dirty="0"/>
          </a:p>
          <a:p>
            <a:r>
              <a:rPr lang="ru-RU" dirty="0"/>
              <a:t>• напряжение мышц (особенно лицевых); </a:t>
            </a:r>
          </a:p>
          <a:p>
            <a:r>
              <a:rPr lang="ru-RU" dirty="0"/>
              <a:t>• сильное сердцебиение; </a:t>
            </a:r>
          </a:p>
          <a:p>
            <a:r>
              <a:rPr lang="ru-RU" dirty="0"/>
              <a:t>• учащенное поверхностное дыхание; </a:t>
            </a:r>
          </a:p>
          <a:p>
            <a:r>
              <a:rPr lang="ru-RU" dirty="0"/>
              <a:t>• сниженный контроль собственного поведения. </a:t>
            </a:r>
          </a:p>
          <a:p>
            <a:endParaRPr lang="ru-RU" dirty="0"/>
          </a:p>
          <a:p>
            <a:pPr algn="just"/>
            <a:r>
              <a:rPr lang="ru-RU" sz="1700" dirty="0"/>
              <a:t>Страх – это проявление базового инстинкта самосохранения. Он оберегает нас от рискованных, опасных поступков. Переживание чувства страха знакомо каждому человеку. В некоторых случаях страх становится опасным для человека. Это происходит тогда, когда он: </a:t>
            </a:r>
          </a:p>
          <a:p>
            <a:endParaRPr lang="ru-RU" sz="1000" dirty="0"/>
          </a:p>
          <a:p>
            <a:r>
              <a:rPr lang="ru-RU" sz="1700" dirty="0"/>
              <a:t>– не оправдан (переживание страха слишком интенсивно в сравнении с опасностью, по отношению к которой он возник); </a:t>
            </a:r>
          </a:p>
          <a:p>
            <a:r>
              <a:rPr lang="ru-RU" sz="1700" dirty="0"/>
              <a:t>– настолько силен, что лишает человека способности думать и действовать. </a:t>
            </a:r>
          </a:p>
          <a:p>
            <a:pPr algn="just"/>
            <a:r>
              <a:rPr lang="ru-RU" sz="1700" dirty="0"/>
              <a:t>Иногда страх может перерасти в панику. Панический страх, ужас может побудить к бегству, вызвать оцепенение, агрессивное поведение. Человек в страхе может вцепиться в какие-либо опасные предметы, забираться в небезопасные места, лишая себя возможности спастись в экстремальной ситуации. При этом он плохо контролирует свои действия и не осознает происходящее вокруг, что уже опасно для самого пострадавшего и окружающих его людей. </a:t>
            </a:r>
          </a:p>
          <a:p>
            <a:pPr algn="just"/>
            <a:r>
              <a:rPr lang="ru-RU" sz="1700" dirty="0"/>
              <a:t>Велика вероятность эмоционального заражения паникой.</a:t>
            </a:r>
          </a:p>
        </p:txBody>
      </p:sp>
      <p:sp>
        <p:nvSpPr>
          <p:cNvPr id="3" name="Прямоугольник 2"/>
          <p:cNvSpPr/>
          <p:nvPr/>
        </p:nvSpPr>
        <p:spPr>
          <a:xfrm>
            <a:off x="9492347" y="474345"/>
            <a:ext cx="728917" cy="369332"/>
          </a:xfrm>
          <a:prstGeom prst="rect">
            <a:avLst/>
          </a:prstGeom>
        </p:spPr>
        <p:txBody>
          <a:bodyPr wrap="none">
            <a:spAutoFit/>
          </a:bodyPr>
          <a:lstStyle/>
          <a:p>
            <a:r>
              <a:rPr lang="ru-RU" dirty="0"/>
              <a:t>Страх</a:t>
            </a:r>
          </a:p>
        </p:txBody>
      </p:sp>
      <p:pic>
        <p:nvPicPr>
          <p:cNvPr id="15362" name="Picture 2" descr="Я и мой Страх (Франческа Санна, Анна Тихонова) — купить в МИФ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2347" y="4123677"/>
            <a:ext cx="2424663" cy="2424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678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5170646"/>
          </a:xfrm>
          <a:prstGeom prst="rect">
            <a:avLst/>
          </a:prstGeom>
        </p:spPr>
        <p:txBody>
          <a:bodyPr wrap="square">
            <a:spAutoFit/>
          </a:bodyPr>
          <a:lstStyle/>
          <a:p>
            <a:r>
              <a:rPr lang="ru-RU" sz="2400" dirty="0"/>
              <a:t>Помощь при страхе: </a:t>
            </a:r>
          </a:p>
          <a:p>
            <a:endParaRPr lang="ru-RU" dirty="0"/>
          </a:p>
          <a:p>
            <a:pPr marL="285750" indent="-285750" algn="just">
              <a:buFont typeface="Arial" panose="020B0604020202020204" pitchFamily="34" charset="0"/>
              <a:buChar char="•"/>
            </a:pPr>
            <a:r>
              <a:rPr lang="ru-RU" dirty="0"/>
              <a:t>Необходимо быть рядом с человеком, дать ему ощущение безопасности: страх тяжело переносить в одиночестве. </a:t>
            </a:r>
          </a:p>
          <a:p>
            <a:pPr marL="285750" indent="-285750" algn="just">
              <a:buFont typeface="Arial" panose="020B0604020202020204" pitchFamily="34" charset="0"/>
              <a:buChar char="•"/>
            </a:pPr>
            <a:r>
              <a:rPr lang="ru-RU" dirty="0"/>
              <a:t>Если страх настолько силен, что парализует человека, то предложите ему выполнить несколько простых приемов. Например, задержать дыхание, а затем сосредоточиться на спокойном медленном дыхании; осуществить простое интеллектуальное действие (этот прием основан на том, что страх – эмоция, а любая эмоция становится слабее, если включается мыслительная деятельность). </a:t>
            </a:r>
          </a:p>
          <a:p>
            <a:pPr marL="285750" indent="-285750" algn="just">
              <a:buFont typeface="Arial" panose="020B0604020202020204" pitchFamily="34" charset="0"/>
              <a:buChar char="•"/>
            </a:pPr>
            <a:r>
              <a:rPr lang="ru-RU" dirty="0"/>
              <a:t>Когда острота страха начинает спадать, говорите с человеком о том, чего именно он боится, не нагнетая эмоции, а наоборот, давая возможность человеку выговориться (когда человек «проговаривает» свой страх, он становится не таким сильным). </a:t>
            </a:r>
          </a:p>
          <a:p>
            <a:pPr marL="285750" indent="-285750" algn="just">
              <a:buFont typeface="Arial" panose="020B0604020202020204" pitchFamily="34" charset="0"/>
              <a:buChar char="•"/>
            </a:pPr>
            <a:r>
              <a:rPr lang="ru-RU" dirty="0"/>
              <a:t>При необходимости предоставьте человеку информацию о том, что происходит вокруг, о ходе работ, если вам кажется, что сказанная информация будет полезна для человека и поможет улучшить его состояние (информационный голод провоцирует усиление страха).</a:t>
            </a:r>
            <a:endParaRPr lang="ru-RU" sz="1700" dirty="0"/>
          </a:p>
        </p:txBody>
      </p:sp>
      <p:sp>
        <p:nvSpPr>
          <p:cNvPr id="3" name="Прямоугольник 2"/>
          <p:cNvSpPr/>
          <p:nvPr/>
        </p:nvSpPr>
        <p:spPr>
          <a:xfrm>
            <a:off x="9492347" y="474345"/>
            <a:ext cx="728917" cy="369332"/>
          </a:xfrm>
          <a:prstGeom prst="rect">
            <a:avLst/>
          </a:prstGeom>
        </p:spPr>
        <p:txBody>
          <a:bodyPr wrap="none">
            <a:spAutoFit/>
          </a:bodyPr>
          <a:lstStyle/>
          <a:p>
            <a:r>
              <a:rPr lang="ru-RU" dirty="0"/>
              <a:t>Страх</a:t>
            </a:r>
          </a:p>
        </p:txBody>
      </p:sp>
    </p:spTree>
    <p:extLst>
      <p:ext uri="{BB962C8B-B14F-4D97-AF65-F5344CB8AC3E}">
        <p14:creationId xmlns:p14="http://schemas.microsoft.com/office/powerpoint/2010/main" val="14355704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2400657"/>
          </a:xfrm>
          <a:prstGeom prst="rect">
            <a:avLst/>
          </a:prstGeom>
        </p:spPr>
        <p:txBody>
          <a:bodyPr wrap="square">
            <a:spAutoFit/>
          </a:bodyPr>
          <a:lstStyle/>
          <a:p>
            <a:r>
              <a:rPr lang="ru-RU" sz="2400" dirty="0"/>
              <a:t>Признаки: </a:t>
            </a:r>
          </a:p>
          <a:p>
            <a:endParaRPr lang="ru-RU" dirty="0"/>
          </a:p>
          <a:p>
            <a:pPr marL="180975" indent="-180975"/>
            <a:r>
              <a:rPr lang="ru-RU" dirty="0"/>
              <a:t>• непреодолимая усталость, когда любое движение, любое сказанное слово дается с трудом; </a:t>
            </a:r>
          </a:p>
          <a:p>
            <a:pPr algn="just"/>
            <a:r>
              <a:rPr lang="ru-RU" dirty="0"/>
              <a:t>• равнодушие к происходящему; </a:t>
            </a:r>
          </a:p>
          <a:p>
            <a:pPr algn="just"/>
            <a:r>
              <a:rPr lang="ru-RU" dirty="0"/>
              <a:t>• отсутствие, каких бы то ни было, эмоциональных проявлений; </a:t>
            </a:r>
          </a:p>
          <a:p>
            <a:pPr algn="just"/>
            <a:r>
              <a:rPr lang="ru-RU" dirty="0"/>
              <a:t>• заторможенность; </a:t>
            </a:r>
          </a:p>
          <a:p>
            <a:pPr algn="just"/>
            <a:r>
              <a:rPr lang="ru-RU" dirty="0"/>
              <a:t>• снижение темпа речи или полное ее отсутствие.</a:t>
            </a:r>
          </a:p>
        </p:txBody>
      </p:sp>
      <p:sp>
        <p:nvSpPr>
          <p:cNvPr id="3" name="Прямоугольник 2"/>
          <p:cNvSpPr/>
          <p:nvPr/>
        </p:nvSpPr>
        <p:spPr>
          <a:xfrm>
            <a:off x="9465811" y="592864"/>
            <a:ext cx="871649" cy="369332"/>
          </a:xfrm>
          <a:prstGeom prst="rect">
            <a:avLst/>
          </a:prstGeom>
        </p:spPr>
        <p:txBody>
          <a:bodyPr wrap="none">
            <a:spAutoFit/>
          </a:bodyPr>
          <a:lstStyle/>
          <a:p>
            <a:r>
              <a:rPr lang="ru-RU" dirty="0"/>
              <a:t>Апатия</a:t>
            </a:r>
          </a:p>
        </p:txBody>
      </p:sp>
      <p:pic>
        <p:nvPicPr>
          <p:cNvPr id="16386" name="Picture 2" descr="Знакомо ли вам состояние, когда ничего не хочется? - Dowlatow.r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574" y="4137434"/>
            <a:ext cx="3917831" cy="2331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993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5170646"/>
          </a:xfrm>
          <a:prstGeom prst="rect">
            <a:avLst/>
          </a:prstGeom>
        </p:spPr>
        <p:txBody>
          <a:bodyPr wrap="square">
            <a:spAutoFit/>
          </a:bodyPr>
          <a:lstStyle/>
          <a:p>
            <a:r>
              <a:rPr lang="ru-RU" sz="2400" dirty="0"/>
              <a:t>Помощь при апатии: </a:t>
            </a:r>
          </a:p>
          <a:p>
            <a:endParaRPr lang="ru-RU" dirty="0"/>
          </a:p>
          <a:p>
            <a:pPr marL="285750" indent="-285750" algn="just">
              <a:buFont typeface="Arial" panose="020B0604020202020204" pitchFamily="34" charset="0"/>
              <a:buChar char="•"/>
            </a:pPr>
            <a:r>
              <a:rPr lang="ru-RU" dirty="0"/>
              <a:t>Создайте для пострадавшего условия, в которых он мог бы отдохнуть и набраться сил, чувствовал себя в безопасности (например, проводите его к месту отдыха, по возможности помогите ему удобно устроиться).</a:t>
            </a:r>
          </a:p>
          <a:p>
            <a:pPr marL="285750" indent="-285750" algn="just">
              <a:buFont typeface="Arial" panose="020B0604020202020204" pitchFamily="34" charset="0"/>
              <a:buChar char="•"/>
            </a:pPr>
            <a:r>
              <a:rPr lang="ru-RU" dirty="0"/>
              <a:t> Если это по каким-то причинам невозможно, то необходимо помочь человеку мягко выйти из этого состояния. Для этого можно предложить ему самомассаж (или помочь ему в этом) активных биологических зон – мочек ушей и пальцев рук. </a:t>
            </a:r>
          </a:p>
          <a:p>
            <a:pPr marL="285750" indent="-285750" algn="just">
              <a:buFont typeface="Arial" panose="020B0604020202020204" pitchFamily="34" charset="0"/>
              <a:buChar char="•"/>
            </a:pPr>
            <a:r>
              <a:rPr lang="ru-RU" dirty="0"/>
              <a:t>Говорите с пострадавшим мягко, медленно, спокойным голосом, постепенно повышая громкость и скорость речи. </a:t>
            </a:r>
          </a:p>
          <a:p>
            <a:pPr marL="285750" indent="-285750" algn="just">
              <a:buFont typeface="Arial" panose="020B0604020202020204" pitchFamily="34" charset="0"/>
              <a:buChar char="•"/>
            </a:pPr>
            <a:r>
              <a:rPr lang="ru-RU" dirty="0"/>
              <a:t>Постепенно задавайте пострадавшему вопросы, на которые он может ответить развернуто. </a:t>
            </a:r>
          </a:p>
          <a:p>
            <a:pPr marL="285750" indent="-285750" algn="just">
              <a:buFont typeface="Arial" panose="020B0604020202020204" pitchFamily="34" charset="0"/>
              <a:buChar char="•"/>
            </a:pPr>
            <a:r>
              <a:rPr lang="ru-RU" dirty="0"/>
              <a:t>Предложите пострадавшему какую-либо незначительную физическую нагрузку (пройтись пешком, сделать несколько простых физических упражнений) или вовлеките его в посильную для него совместную деятельность (например, оказать посильную помощь другим пострадавшим: принести чай или воду и т.д.).</a:t>
            </a:r>
          </a:p>
        </p:txBody>
      </p:sp>
      <p:sp>
        <p:nvSpPr>
          <p:cNvPr id="3" name="Прямоугольник 2"/>
          <p:cNvSpPr/>
          <p:nvPr/>
        </p:nvSpPr>
        <p:spPr>
          <a:xfrm>
            <a:off x="9465811" y="592864"/>
            <a:ext cx="871649" cy="369332"/>
          </a:xfrm>
          <a:prstGeom prst="rect">
            <a:avLst/>
          </a:prstGeom>
        </p:spPr>
        <p:txBody>
          <a:bodyPr wrap="none">
            <a:spAutoFit/>
          </a:bodyPr>
          <a:lstStyle/>
          <a:p>
            <a:r>
              <a:rPr lang="ru-RU" dirty="0"/>
              <a:t>Апатия</a:t>
            </a:r>
          </a:p>
        </p:txBody>
      </p:sp>
    </p:spTree>
    <p:extLst>
      <p:ext uri="{BB962C8B-B14F-4D97-AF65-F5344CB8AC3E}">
        <p14:creationId xmlns:p14="http://schemas.microsoft.com/office/powerpoint/2010/main" val="36415361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592864"/>
            <a:ext cx="8168640" cy="5447645"/>
          </a:xfrm>
          <a:prstGeom prst="rect">
            <a:avLst/>
          </a:prstGeom>
        </p:spPr>
        <p:txBody>
          <a:bodyPr wrap="square">
            <a:spAutoFit/>
          </a:bodyPr>
          <a:lstStyle/>
          <a:p>
            <a:pPr algn="just"/>
            <a:r>
              <a:rPr lang="ru-RU" sz="2400" dirty="0"/>
              <a:t>Способы самопомощи в экстремальных ситуациях </a:t>
            </a:r>
          </a:p>
          <a:p>
            <a:pPr algn="just"/>
            <a:endParaRPr lang="ru-RU" dirty="0"/>
          </a:p>
          <a:p>
            <a:pPr algn="just"/>
            <a:r>
              <a:rPr lang="ru-RU" dirty="0"/>
              <a:t>Если вы оказались в ситуации, когда вас одолевают сильные чувства (душевная боль, злость, гнев, чувство вины, страх, тревога) – очень важно создать себе условия для того, чтобы быстро «выпустить пар». Это поможет немного снизить напряжение и сохранить душевные силы, которые так нужны в экстренной ситуации. Можно попробовать один из универсальных способов: </a:t>
            </a:r>
          </a:p>
          <a:p>
            <a:pPr algn="just"/>
            <a:r>
              <a:rPr lang="ru-RU" dirty="0"/>
              <a:t>• займитесь физическим трудом; </a:t>
            </a:r>
          </a:p>
          <a:p>
            <a:pPr algn="just"/>
            <a:r>
              <a:rPr lang="ru-RU" dirty="0"/>
              <a:t>• дайте волю слезам, поделитесь своими переживаниями с людьми, которым вы можете доверять; </a:t>
            </a:r>
          </a:p>
          <a:p>
            <a:pPr algn="just"/>
            <a:r>
              <a:rPr lang="ru-RU" dirty="0"/>
              <a:t>• можно попробовать дыхательные упражнения, например, сделайте глубокий вдох, задержите дыхание на 1-2 секунды, выдохните, повторите упражнение 2 раза, потом сделайте 2 нормальных (неглубоких) медленных вдоха-выдоха; </a:t>
            </a:r>
          </a:p>
          <a:p>
            <a:pPr algn="just"/>
            <a:r>
              <a:rPr lang="ru-RU" dirty="0"/>
              <a:t>• чередуйте глубокое и нормальное дыхание до тех пор, пока не почувствуете себя лучше; </a:t>
            </a:r>
          </a:p>
          <a:p>
            <a:pPr algn="just"/>
            <a:r>
              <a:rPr lang="ru-RU" dirty="0"/>
              <a:t>• умственные операции тоже помогают снизить уровень эмоционального напряжения. Можно считать, например, поочередно в уме отнимать от 100 то 6, то 7, перемножать двузначные числа, и т.д.; </a:t>
            </a:r>
          </a:p>
          <a:p>
            <a:pPr algn="just"/>
            <a:r>
              <a:rPr lang="ru-RU" dirty="0"/>
              <a:t>• умойтесь холодной водой, помассируйте мочки ушей и пальцы рук.</a:t>
            </a:r>
          </a:p>
        </p:txBody>
      </p:sp>
    </p:spTree>
    <p:extLst>
      <p:ext uri="{BB962C8B-B14F-4D97-AF65-F5344CB8AC3E}">
        <p14:creationId xmlns:p14="http://schemas.microsoft.com/office/powerpoint/2010/main" val="31179782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2" name="Прямоугольник 1"/>
          <p:cNvSpPr/>
          <p:nvPr/>
        </p:nvSpPr>
        <p:spPr>
          <a:xfrm>
            <a:off x="975360" y="2413338"/>
            <a:ext cx="8168640" cy="2677656"/>
          </a:xfrm>
          <a:prstGeom prst="rect">
            <a:avLst/>
          </a:prstGeom>
        </p:spPr>
        <p:txBody>
          <a:bodyPr wrap="square">
            <a:spAutoFit/>
          </a:bodyPr>
          <a:lstStyle/>
          <a:p>
            <a:pPr algn="just"/>
            <a:r>
              <a:rPr lang="ru-RU" sz="2400" i="1" dirty="0"/>
              <a:t>Оказание психологической поддержки пострадавшим – важная часть оказания первой помощи. Знания и умения в этой области позволяют оказывающему помощь создать максимально возможную психологически безопасную обстановку, что значительно повышает общую безопасность и эффективность мероприятий первой помощи.</a:t>
            </a:r>
          </a:p>
        </p:txBody>
      </p:sp>
    </p:spTree>
    <p:extLst>
      <p:ext uri="{BB962C8B-B14F-4D97-AF65-F5344CB8AC3E}">
        <p14:creationId xmlns:p14="http://schemas.microsoft.com/office/powerpoint/2010/main" val="16825382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2095472" y="428604"/>
            <a:ext cx="8186766" cy="1143000"/>
          </a:xfrm>
        </p:spPr>
        <p:txBody>
          <a:bodyPr>
            <a:normAutofit/>
          </a:bodyPr>
          <a:lstStyle/>
          <a:p>
            <a:r>
              <a:rPr lang="ru-RU" dirty="0"/>
              <a:t>Сердечно-легочная реанимация</a:t>
            </a:r>
          </a:p>
        </p:txBody>
      </p:sp>
      <p:sp>
        <p:nvSpPr>
          <p:cNvPr id="5" name="Прямоугольник 4"/>
          <p:cNvSpPr/>
          <p:nvPr/>
        </p:nvSpPr>
        <p:spPr>
          <a:xfrm>
            <a:off x="10282238" y="5457808"/>
            <a:ext cx="1611887" cy="11521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latin typeface="Calibri"/>
            </a:endParaRPr>
          </a:p>
        </p:txBody>
      </p:sp>
      <p:pic>
        <p:nvPicPr>
          <p:cNvPr id="4" name="Рисунок 3">
            <a:extLst>
              <a:ext uri="{FF2B5EF4-FFF2-40B4-BE49-F238E27FC236}">
                <a16:creationId xmlns:a16="http://schemas.microsoft.com/office/drawing/2014/main" id="{ADFDBA0C-5650-8888-D1A1-76BFA4334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6633" y="1571604"/>
            <a:ext cx="4101227" cy="4921471"/>
          </a:xfrm>
          <a:prstGeom prst="rect">
            <a:avLst/>
          </a:prstGeom>
        </p:spPr>
      </p:pic>
    </p:spTree>
    <p:extLst>
      <p:ext uri="{BB962C8B-B14F-4D97-AF65-F5344CB8AC3E}">
        <p14:creationId xmlns:p14="http://schemas.microsoft.com/office/powerpoint/2010/main" val="40302604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9"/>
          <p:cNvSpPr>
            <a:spLocks noGrp="1"/>
          </p:cNvSpPr>
          <p:nvPr>
            <p:ph type="title"/>
          </p:nvPr>
        </p:nvSpPr>
        <p:spPr/>
        <p:txBody>
          <a:bodyPr/>
          <a:lstStyle/>
          <a:p>
            <a:pPr>
              <a:defRPr/>
            </a:pPr>
            <a:r>
              <a:rPr lang="ru-RU" sz="3200">
                <a:solidFill>
                  <a:schemeClr val="tx2"/>
                </a:solidFill>
                <a:latin typeface="Arial Black" pitchFamily="34" charset="0"/>
              </a:rPr>
              <a:t>В процессе умирания следующие стадии:</a:t>
            </a:r>
            <a:endParaRPr lang="ru-RU" sz="3200">
              <a:solidFill>
                <a:schemeClr val="tx2"/>
              </a:solidFill>
              <a:latin typeface="Arial" charset="0"/>
            </a:endParaRPr>
          </a:p>
        </p:txBody>
      </p:sp>
      <p:sp>
        <p:nvSpPr>
          <p:cNvPr id="23555" name="Содержимое 2"/>
          <p:cNvSpPr>
            <a:spLocks noGrp="1"/>
          </p:cNvSpPr>
          <p:nvPr>
            <p:ph sz="half" idx="1"/>
          </p:nvPr>
        </p:nvSpPr>
        <p:spPr>
          <a:xfrm>
            <a:off x="1981200" y="1600200"/>
            <a:ext cx="4038600" cy="4997152"/>
          </a:xfrm>
        </p:spPr>
        <p:txBody>
          <a:bodyPr>
            <a:normAutofit/>
          </a:bodyPr>
          <a:lstStyle/>
          <a:p>
            <a:r>
              <a:rPr lang="ru-RU" dirty="0">
                <a:latin typeface="Times New Roman" pitchFamily="18" charset="0"/>
                <a:cs typeface="Times New Roman" pitchFamily="18" charset="0"/>
              </a:rPr>
              <a:t>Агония</a:t>
            </a:r>
            <a:endParaRPr lang="en-US" dirty="0">
              <a:latin typeface="Times New Roman" pitchFamily="18" charset="0"/>
              <a:cs typeface="Times New Roman" pitchFamily="18" charset="0"/>
            </a:endParaRPr>
          </a:p>
          <a:p>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Клиническая смерть</a:t>
            </a:r>
            <a:endParaRPr lang="en-US" dirty="0">
              <a:latin typeface="Times New Roman" pitchFamily="18" charset="0"/>
              <a:cs typeface="Times New Roman" pitchFamily="18" charset="0"/>
            </a:endParaRPr>
          </a:p>
          <a:p>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Смерть мозга</a:t>
            </a: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pPr>
              <a:buFont typeface="Wingdings 2" pitchFamily="18" charset="2"/>
              <a:buNone/>
            </a:pPr>
            <a:r>
              <a:rPr lang="ru-RU" dirty="0"/>
              <a:t>	</a:t>
            </a:r>
            <a:r>
              <a:rPr lang="ru-RU" sz="1900" dirty="0">
                <a:latin typeface="Times New Roman" pitchFamily="18" charset="0"/>
                <a:cs typeface="Times New Roman" pitchFamily="18" charset="0"/>
              </a:rPr>
              <a:t>Постановление Правительства РФ от 20 сентября 2012 г. N 950</a:t>
            </a:r>
          </a:p>
        </p:txBody>
      </p:sp>
      <p:sp>
        <p:nvSpPr>
          <p:cNvPr id="17" name="Блок-схема: объединение 16"/>
          <p:cNvSpPr/>
          <p:nvPr/>
        </p:nvSpPr>
        <p:spPr>
          <a:xfrm>
            <a:off x="9024939" y="1428750"/>
            <a:ext cx="928687" cy="4643438"/>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400"/>
              </a:lnSpc>
              <a:defRPr/>
            </a:pPr>
            <a:endParaRPr lang="ru-RU" sz="1400" dirty="0"/>
          </a:p>
          <a:p>
            <a:pPr algn="ctr">
              <a:lnSpc>
                <a:spcPts val="1400"/>
              </a:lnSpc>
              <a:defRPr/>
            </a:pPr>
            <a:endParaRPr lang="ru-RU" sz="1400" dirty="0"/>
          </a:p>
          <a:p>
            <a:pPr algn="ctr">
              <a:lnSpc>
                <a:spcPts val="1400"/>
              </a:lnSpc>
              <a:defRPr/>
            </a:pPr>
            <a:endParaRPr lang="ru-RU" sz="1400" dirty="0"/>
          </a:p>
          <a:p>
            <a:pPr algn="ctr">
              <a:lnSpc>
                <a:spcPts val="1400"/>
              </a:lnSpc>
              <a:defRPr/>
            </a:pPr>
            <a:endParaRPr lang="ru-RU" sz="1400" dirty="0"/>
          </a:p>
          <a:p>
            <a:pPr algn="ctr">
              <a:lnSpc>
                <a:spcPts val="1400"/>
              </a:lnSpc>
              <a:defRPr/>
            </a:pPr>
            <a:endParaRPr lang="ru-RU" sz="1400" dirty="0"/>
          </a:p>
          <a:p>
            <a:pPr algn="ctr">
              <a:lnSpc>
                <a:spcPts val="1400"/>
              </a:lnSpc>
              <a:defRPr/>
            </a:pPr>
            <a:endParaRPr lang="ru-RU" sz="1400" dirty="0"/>
          </a:p>
          <a:p>
            <a:pPr algn="ctr">
              <a:lnSpc>
                <a:spcPts val="1400"/>
              </a:lnSpc>
              <a:defRPr/>
            </a:pPr>
            <a:endParaRPr lang="ru-RU" sz="1400" dirty="0"/>
          </a:p>
          <a:p>
            <a:pPr algn="ctr">
              <a:lnSpc>
                <a:spcPts val="1400"/>
              </a:lnSpc>
              <a:defRPr/>
            </a:pPr>
            <a:endParaRPr lang="ru-RU" sz="1400" dirty="0"/>
          </a:p>
          <a:p>
            <a:pPr algn="ctr">
              <a:lnSpc>
                <a:spcPts val="1400"/>
              </a:lnSpc>
              <a:defRPr/>
            </a:pPr>
            <a:endParaRPr lang="ru-RU" sz="1400" dirty="0"/>
          </a:p>
          <a:p>
            <a:pPr algn="ctr">
              <a:defRPr/>
            </a:pPr>
            <a:endParaRPr lang="ru-RU" dirty="0">
              <a:latin typeface="Arial" pitchFamily="34" charset="0"/>
              <a:cs typeface="Arial" pitchFamily="34" charset="0"/>
            </a:endParaRPr>
          </a:p>
          <a:p>
            <a:pPr algn="ctr">
              <a:defRPr/>
            </a:pPr>
            <a:r>
              <a:rPr lang="ru-RU" dirty="0">
                <a:latin typeface="Arial" pitchFamily="34" charset="0"/>
                <a:cs typeface="Arial" pitchFamily="34" charset="0"/>
              </a:rPr>
              <a:t>к</a:t>
            </a:r>
          </a:p>
          <a:p>
            <a:pPr algn="ctr">
              <a:defRPr/>
            </a:pPr>
            <a:r>
              <a:rPr lang="ru-RU" dirty="0" err="1">
                <a:latin typeface="Arial" pitchFamily="34" charset="0"/>
                <a:cs typeface="Arial" pitchFamily="34" charset="0"/>
              </a:rPr>
              <a:t>р</a:t>
            </a:r>
            <a:endParaRPr lang="ru-RU" dirty="0">
              <a:latin typeface="Arial" pitchFamily="34" charset="0"/>
              <a:cs typeface="Arial" pitchFamily="34" charset="0"/>
            </a:endParaRPr>
          </a:p>
          <a:p>
            <a:pPr algn="ctr">
              <a:defRPr/>
            </a:pPr>
            <a:r>
              <a:rPr lang="ru-RU" dirty="0">
                <a:latin typeface="Arial" pitchFamily="34" charset="0"/>
                <a:cs typeface="Arial" pitchFamily="34" charset="0"/>
              </a:rPr>
              <a:t>о</a:t>
            </a:r>
          </a:p>
          <a:p>
            <a:pPr algn="ctr">
              <a:defRPr/>
            </a:pPr>
            <a:r>
              <a:rPr lang="ru-RU" dirty="0">
                <a:latin typeface="Arial" pitchFamily="34" charset="0"/>
                <a:cs typeface="Arial" pitchFamily="34" charset="0"/>
              </a:rPr>
              <a:t>в</a:t>
            </a:r>
          </a:p>
          <a:p>
            <a:pPr algn="ctr">
              <a:defRPr/>
            </a:pPr>
            <a:r>
              <a:rPr lang="ru-RU" dirty="0">
                <a:latin typeface="Arial" pitchFamily="34" charset="0"/>
                <a:cs typeface="Arial" pitchFamily="34" charset="0"/>
              </a:rPr>
              <a:t>о</a:t>
            </a:r>
          </a:p>
          <a:p>
            <a:pPr algn="ctr">
              <a:defRPr/>
            </a:pPr>
            <a:r>
              <a:rPr lang="ru-RU" dirty="0">
                <a:latin typeface="Arial" pitchFamily="34" charset="0"/>
                <a:cs typeface="Arial" pitchFamily="34" charset="0"/>
              </a:rPr>
              <a:t>о</a:t>
            </a:r>
          </a:p>
          <a:p>
            <a:pPr algn="ctr">
              <a:defRPr/>
            </a:pPr>
            <a:r>
              <a:rPr lang="ru-RU" dirty="0">
                <a:latin typeface="Arial" pitchFamily="34" charset="0"/>
                <a:cs typeface="Arial" pitchFamily="34" charset="0"/>
              </a:rPr>
              <a:t>б</a:t>
            </a:r>
          </a:p>
          <a:p>
            <a:pPr algn="ctr">
              <a:defRPr/>
            </a:pPr>
            <a:r>
              <a:rPr lang="ru-RU" dirty="0" err="1">
                <a:latin typeface="Arial" pitchFamily="34" charset="0"/>
                <a:cs typeface="Arial" pitchFamily="34" charset="0"/>
              </a:rPr>
              <a:t>р</a:t>
            </a:r>
            <a:endParaRPr lang="ru-RU" dirty="0">
              <a:latin typeface="Arial" pitchFamily="34" charset="0"/>
              <a:cs typeface="Arial" pitchFamily="34" charset="0"/>
            </a:endParaRPr>
          </a:p>
          <a:p>
            <a:pPr algn="ctr">
              <a:defRPr/>
            </a:pPr>
            <a:r>
              <a:rPr lang="ru-RU" dirty="0">
                <a:latin typeface="Arial" pitchFamily="34" charset="0"/>
                <a:cs typeface="Arial" pitchFamily="34" charset="0"/>
              </a:rPr>
              <a:t>а</a:t>
            </a:r>
          </a:p>
          <a:p>
            <a:pPr algn="ctr">
              <a:defRPr/>
            </a:pPr>
            <a:r>
              <a:rPr lang="ru-RU" dirty="0" err="1">
                <a:latin typeface="Arial" pitchFamily="34" charset="0"/>
                <a:cs typeface="Arial" pitchFamily="34" charset="0"/>
              </a:rPr>
              <a:t>щ</a:t>
            </a:r>
            <a:endParaRPr lang="ru-RU" dirty="0">
              <a:latin typeface="Arial" pitchFamily="34" charset="0"/>
              <a:cs typeface="Arial" pitchFamily="34" charset="0"/>
            </a:endParaRPr>
          </a:p>
          <a:p>
            <a:pPr algn="ctr">
              <a:defRPr/>
            </a:pPr>
            <a:r>
              <a:rPr lang="ru-RU" dirty="0">
                <a:latin typeface="Arial" pitchFamily="34" charset="0"/>
                <a:cs typeface="Arial" pitchFamily="34" charset="0"/>
              </a:rPr>
              <a:t>е</a:t>
            </a:r>
          </a:p>
          <a:p>
            <a:pPr algn="ctr">
              <a:defRPr/>
            </a:pPr>
            <a:r>
              <a:rPr lang="ru-RU" dirty="0" err="1">
                <a:latin typeface="Arial" pitchFamily="34" charset="0"/>
                <a:cs typeface="Arial" pitchFamily="34" charset="0"/>
              </a:rPr>
              <a:t>н</a:t>
            </a:r>
            <a:endParaRPr lang="ru-RU" dirty="0">
              <a:latin typeface="Arial" pitchFamily="34" charset="0"/>
              <a:cs typeface="Arial" pitchFamily="34" charset="0"/>
            </a:endParaRPr>
          </a:p>
          <a:p>
            <a:pPr algn="ctr">
              <a:defRPr/>
            </a:pPr>
            <a:r>
              <a:rPr lang="ru-RU" dirty="0">
                <a:latin typeface="Arial" pitchFamily="34" charset="0"/>
                <a:cs typeface="Arial" pitchFamily="34" charset="0"/>
              </a:rPr>
              <a:t>и</a:t>
            </a:r>
          </a:p>
          <a:p>
            <a:pPr algn="ctr">
              <a:defRPr/>
            </a:pPr>
            <a:r>
              <a:rPr lang="ru-RU" dirty="0">
                <a:latin typeface="Arial" pitchFamily="34" charset="0"/>
                <a:cs typeface="Arial" pitchFamily="34" charset="0"/>
              </a:rPr>
              <a:t>е</a:t>
            </a:r>
          </a:p>
          <a:p>
            <a:pPr algn="ctr">
              <a:defRPr/>
            </a:pPr>
            <a:endParaRPr lang="ru-RU" dirty="0">
              <a:latin typeface="Arial" pitchFamily="34" charset="0"/>
              <a:cs typeface="Arial" pitchFamily="34" charset="0"/>
            </a:endParaRPr>
          </a:p>
        </p:txBody>
      </p:sp>
      <p:sp>
        <p:nvSpPr>
          <p:cNvPr id="12" name="Блок-схема: объединение 11"/>
          <p:cNvSpPr/>
          <p:nvPr/>
        </p:nvSpPr>
        <p:spPr>
          <a:xfrm>
            <a:off x="7739063" y="1428750"/>
            <a:ext cx="857250" cy="4643438"/>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rgbClr val="FFFFFF"/>
              </a:solidFill>
            </a:endParaRPr>
          </a:p>
          <a:p>
            <a:pPr algn="ctr">
              <a:defRPr/>
            </a:pPr>
            <a:r>
              <a:rPr lang="ru-RU">
                <a:solidFill>
                  <a:srgbClr val="FFFFFF"/>
                </a:solidFill>
                <a:latin typeface="Arial" charset="0"/>
                <a:cs typeface="Arial" charset="0"/>
              </a:rPr>
              <a:t>д</a:t>
            </a:r>
          </a:p>
          <a:p>
            <a:pPr algn="ctr">
              <a:defRPr/>
            </a:pPr>
            <a:r>
              <a:rPr lang="ru-RU">
                <a:solidFill>
                  <a:srgbClr val="FFFFFF"/>
                </a:solidFill>
                <a:latin typeface="Arial" charset="0"/>
                <a:cs typeface="Arial" charset="0"/>
              </a:rPr>
              <a:t>ы</a:t>
            </a:r>
          </a:p>
          <a:p>
            <a:pPr algn="ctr">
              <a:defRPr/>
            </a:pPr>
            <a:r>
              <a:rPr lang="ru-RU">
                <a:solidFill>
                  <a:srgbClr val="FFFFFF"/>
                </a:solidFill>
                <a:latin typeface="Arial" charset="0"/>
                <a:cs typeface="Arial" charset="0"/>
              </a:rPr>
              <a:t>х</a:t>
            </a:r>
          </a:p>
          <a:p>
            <a:pPr algn="ctr">
              <a:defRPr/>
            </a:pPr>
            <a:r>
              <a:rPr lang="ru-RU">
                <a:solidFill>
                  <a:srgbClr val="FFFFFF"/>
                </a:solidFill>
                <a:latin typeface="Arial" charset="0"/>
                <a:cs typeface="Arial" charset="0"/>
              </a:rPr>
              <a:t>а</a:t>
            </a:r>
          </a:p>
          <a:p>
            <a:pPr algn="ctr">
              <a:defRPr/>
            </a:pPr>
            <a:r>
              <a:rPr lang="ru-RU">
                <a:solidFill>
                  <a:srgbClr val="FFFFFF"/>
                </a:solidFill>
                <a:latin typeface="Arial" charset="0"/>
                <a:cs typeface="Arial" charset="0"/>
              </a:rPr>
              <a:t>н</a:t>
            </a:r>
          </a:p>
          <a:p>
            <a:pPr algn="ctr">
              <a:defRPr/>
            </a:pPr>
            <a:r>
              <a:rPr lang="ru-RU">
                <a:solidFill>
                  <a:srgbClr val="FFFFFF"/>
                </a:solidFill>
                <a:latin typeface="Arial" charset="0"/>
                <a:cs typeface="Arial" charset="0"/>
              </a:rPr>
              <a:t>и</a:t>
            </a:r>
          </a:p>
          <a:p>
            <a:pPr algn="ctr">
              <a:defRPr/>
            </a:pPr>
            <a:r>
              <a:rPr lang="ru-RU">
                <a:solidFill>
                  <a:srgbClr val="FFFFFF"/>
                </a:solidFill>
                <a:latin typeface="Arial" charset="0"/>
                <a:cs typeface="Arial" charset="0"/>
              </a:rPr>
              <a:t>е</a:t>
            </a:r>
          </a:p>
        </p:txBody>
      </p:sp>
      <p:sp>
        <p:nvSpPr>
          <p:cNvPr id="19" name="Блок-схема: объединение 18"/>
          <p:cNvSpPr/>
          <p:nvPr/>
        </p:nvSpPr>
        <p:spPr>
          <a:xfrm>
            <a:off x="6453189" y="1428750"/>
            <a:ext cx="852487" cy="4643438"/>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t>ЦН С</a:t>
            </a:r>
          </a:p>
        </p:txBody>
      </p:sp>
      <p:sp>
        <p:nvSpPr>
          <p:cNvPr id="2" name="Прямоугольник 1"/>
          <p:cNvSpPr/>
          <p:nvPr/>
        </p:nvSpPr>
        <p:spPr>
          <a:xfrm>
            <a:off x="6453188" y="6011862"/>
            <a:ext cx="3588226" cy="523220"/>
          </a:xfrm>
          <a:prstGeom prst="rect">
            <a:avLst/>
          </a:prstGeom>
        </p:spPr>
        <p:txBody>
          <a:bodyPr wrap="none">
            <a:spAutoFit/>
          </a:bodyPr>
          <a:lstStyle/>
          <a:p>
            <a:r>
              <a:rPr lang="ru-RU" sz="2800" dirty="0">
                <a:latin typeface="Times New Roman" pitchFamily="18" charset="0"/>
                <a:cs typeface="Times New Roman" pitchFamily="18" charset="0"/>
              </a:rPr>
              <a:t>Биологическая смерть</a:t>
            </a:r>
          </a:p>
        </p:txBody>
      </p:sp>
      <p:sp>
        <p:nvSpPr>
          <p:cNvPr id="3" name="Прямоугольник 2"/>
          <p:cNvSpPr/>
          <p:nvPr/>
        </p:nvSpPr>
        <p:spPr>
          <a:xfrm>
            <a:off x="6453188" y="6083300"/>
            <a:ext cx="3531244" cy="4420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idx="4294967295"/>
          </p:nvPr>
        </p:nvSpPr>
        <p:spPr>
          <a:xfrm>
            <a:off x="1524001" y="571501"/>
            <a:ext cx="8429625" cy="1000125"/>
          </a:xfrm>
        </p:spPr>
        <p:txBody>
          <a:bodyPr/>
          <a:lstStyle/>
          <a:p>
            <a:pPr>
              <a:lnSpc>
                <a:spcPts val="3500"/>
              </a:lnSpc>
              <a:defRPr/>
            </a:pPr>
            <a:r>
              <a:rPr lang="ru-RU">
                <a:solidFill>
                  <a:schemeClr val="tx2"/>
                </a:solidFill>
                <a:latin typeface="Arial Black" pitchFamily="34" charset="0"/>
              </a:rPr>
              <a:t>Агония</a:t>
            </a:r>
            <a:endParaRPr lang="ru-RU" sz="3200">
              <a:solidFill>
                <a:schemeClr val="bg2"/>
              </a:solidFill>
              <a:latin typeface="Arial Black" pitchFamily="34" charset="0"/>
            </a:endParaRPr>
          </a:p>
        </p:txBody>
      </p:sp>
      <p:sp>
        <p:nvSpPr>
          <p:cNvPr id="24579" name="Содержимое 2"/>
          <p:cNvSpPr>
            <a:spLocks noGrp="1"/>
          </p:cNvSpPr>
          <p:nvPr>
            <p:ph idx="4294967295"/>
          </p:nvPr>
        </p:nvSpPr>
        <p:spPr>
          <a:xfrm>
            <a:off x="1524000" y="2357439"/>
            <a:ext cx="8229600" cy="1500187"/>
          </a:xfrm>
        </p:spPr>
        <p:txBody>
          <a:bodyPr/>
          <a:lstStyle/>
          <a:p>
            <a:pPr algn="just">
              <a:lnSpc>
                <a:spcPct val="80000"/>
              </a:lnSpc>
              <a:buFont typeface="Wingdings 2" pitchFamily="18" charset="2"/>
              <a:buNone/>
            </a:pPr>
            <a:r>
              <a:rPr lang="ru-RU" sz="2400">
                <a:latin typeface="Times New Roman" pitchFamily="18" charset="0"/>
              </a:rPr>
              <a:t>	</a:t>
            </a:r>
            <a:r>
              <a:rPr lang="ru-RU">
                <a:latin typeface="Times New Roman" pitchFamily="18" charset="0"/>
              </a:rPr>
              <a:t>характеризуется прогрессивным угасанием внешних признаков жизнедеятельности организма</a:t>
            </a:r>
            <a:endParaRPr lang="ru-RU">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2596" y="285729"/>
            <a:ext cx="8229600" cy="2071701"/>
          </a:xfrm>
        </p:spPr>
        <p:txBody>
          <a:bodyPr rtlCol="0">
            <a:normAutofit fontScale="90000"/>
          </a:bodyPr>
          <a:lstStyle/>
          <a:p>
            <a:pPr>
              <a:defRPr/>
            </a:pPr>
            <a:r>
              <a:rPr lang="ru-RU" sz="4000">
                <a:solidFill>
                  <a:schemeClr val="tx2"/>
                </a:solidFill>
                <a:latin typeface="Arial Black" pitchFamily="34" charset="0"/>
              </a:rPr>
              <a:t>Клиническая смерть </a:t>
            </a:r>
            <a:r>
              <a:rPr lang="ru-RU"/>
              <a:t>–</a:t>
            </a:r>
            <a:r>
              <a:rPr lang="ru-RU" sz="3600">
                <a:latin typeface="Times New Roman" pitchFamily="18" charset="0"/>
              </a:rPr>
              <a:t>патологические изменения во всех органах и системах носят полностью обратимый характер.</a:t>
            </a:r>
            <a:br>
              <a:rPr lang="ru-RU" sz="3600">
                <a:latin typeface="Times New Roman" pitchFamily="18" charset="0"/>
              </a:rPr>
            </a:br>
            <a:endParaRPr lang="ru-RU" sz="4000">
              <a:latin typeface="Arial" pitchFamily="34" charset="0"/>
              <a:cs typeface="Arial" pitchFamily="34" charset="0"/>
            </a:endParaRPr>
          </a:p>
        </p:txBody>
      </p:sp>
      <p:sp>
        <p:nvSpPr>
          <p:cNvPr id="25603" name="Содержимое 2"/>
          <p:cNvSpPr>
            <a:spLocks noGrp="1"/>
          </p:cNvSpPr>
          <p:nvPr>
            <p:ph sz="half" idx="1"/>
          </p:nvPr>
        </p:nvSpPr>
        <p:spPr>
          <a:xfrm>
            <a:off x="1809721" y="2071679"/>
            <a:ext cx="4252913" cy="4383087"/>
          </a:xfrm>
        </p:spPr>
        <p:txBody>
          <a:bodyPr>
            <a:normAutofit lnSpcReduction="10000"/>
          </a:bodyPr>
          <a:lstStyle/>
          <a:p>
            <a:r>
              <a:rPr lang="ru-RU" dirty="0" err="1">
                <a:latin typeface="Arial" pitchFamily="34" charset="0"/>
                <a:cs typeface="Arial" pitchFamily="34" charset="0"/>
              </a:rPr>
              <a:t>симптомокомплекс</a:t>
            </a:r>
            <a:r>
              <a:rPr lang="ru-RU" dirty="0">
                <a:latin typeface="Arial" pitchFamily="34" charset="0"/>
                <a:cs typeface="Arial" pitchFamily="34" charset="0"/>
              </a:rPr>
              <a:t> отсутствия сознания дыхания, кровообращения при сохраненном тканевом и клеточном метаболизме</a:t>
            </a:r>
          </a:p>
          <a:p>
            <a:r>
              <a:rPr lang="ru-RU" dirty="0">
                <a:latin typeface="Arial" pitchFamily="34" charset="0"/>
                <a:cs typeface="Arial" pitchFamily="34" charset="0"/>
              </a:rPr>
              <a:t>продолжается 3-5 минут в условиях </a:t>
            </a:r>
            <a:r>
              <a:rPr lang="ru-RU" dirty="0" err="1">
                <a:latin typeface="Arial" pitchFamily="34" charset="0"/>
                <a:cs typeface="Arial" pitchFamily="34" charset="0"/>
              </a:rPr>
              <a:t>нормотермии</a:t>
            </a:r>
            <a:r>
              <a:rPr lang="ru-RU" dirty="0">
                <a:latin typeface="Arial" pitchFamily="34" charset="0"/>
                <a:cs typeface="Arial" pitchFamily="34" charset="0"/>
              </a:rPr>
              <a:t> </a:t>
            </a:r>
          </a:p>
        </p:txBody>
      </p:sp>
      <p:pic>
        <p:nvPicPr>
          <p:cNvPr id="25604" name="Picture 4"/>
          <p:cNvPicPr>
            <a:picLocks noGrp="1" noChangeAspect="1" noChangeArrowheads="1"/>
          </p:cNvPicPr>
          <p:nvPr>
            <p:ph sz="half" idx="2"/>
          </p:nvPr>
        </p:nvPicPr>
        <p:blipFill>
          <a:blip r:embed="rId2"/>
          <a:srcRect/>
          <a:stretch>
            <a:fillRect/>
          </a:stretch>
        </p:blipFill>
        <p:spPr>
          <a:xfrm>
            <a:off x="6667504" y="2071678"/>
            <a:ext cx="3429000" cy="42862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Заголовок 1"/>
          <p:cNvSpPr>
            <a:spLocks noGrp="1"/>
          </p:cNvSpPr>
          <p:nvPr>
            <p:ph type="title" idx="4294967295"/>
          </p:nvPr>
        </p:nvSpPr>
        <p:spPr>
          <a:xfrm>
            <a:off x="2381250" y="500064"/>
            <a:ext cx="8286750" cy="917575"/>
          </a:xfrm>
        </p:spPr>
        <p:txBody>
          <a:bodyPr/>
          <a:lstStyle/>
          <a:p>
            <a:pPr>
              <a:defRPr/>
            </a:pPr>
            <a:r>
              <a:rPr lang="ru-RU" sz="3200" b="1">
                <a:solidFill>
                  <a:schemeClr val="tx2"/>
                </a:solidFill>
                <a:latin typeface="Arial Black" pitchFamily="34" charset="0"/>
              </a:rPr>
              <a:t>Диагностика клинической смерти</a:t>
            </a:r>
          </a:p>
        </p:txBody>
      </p:sp>
      <p:sp>
        <p:nvSpPr>
          <p:cNvPr id="26627" name="Содержимое 2"/>
          <p:cNvSpPr>
            <a:spLocks noGrp="1"/>
          </p:cNvSpPr>
          <p:nvPr>
            <p:ph idx="4294967295"/>
          </p:nvPr>
        </p:nvSpPr>
        <p:spPr>
          <a:xfrm>
            <a:off x="1524001" y="1600201"/>
            <a:ext cx="8143875" cy="4525963"/>
          </a:xfrm>
        </p:spPr>
        <p:txBody>
          <a:bodyPr>
            <a:normAutofit lnSpcReduction="10000"/>
          </a:bodyPr>
          <a:lstStyle/>
          <a:p>
            <a:r>
              <a:rPr lang="ru-RU" dirty="0">
                <a:latin typeface="Times New Roman" pitchFamily="18" charset="0"/>
                <a:cs typeface="Arial" pitchFamily="34" charset="0"/>
              </a:rPr>
              <a:t>Отсутствие сознания (болевое раздражение, слегка встряхнуть)</a:t>
            </a:r>
          </a:p>
          <a:p>
            <a:r>
              <a:rPr lang="ru-RU" dirty="0">
                <a:latin typeface="Times New Roman" pitchFamily="18" charset="0"/>
                <a:cs typeface="Arial" pitchFamily="34" charset="0"/>
              </a:rPr>
              <a:t>Апноэ (наличие выдоха, экскурсия грудной клетки)</a:t>
            </a:r>
          </a:p>
          <a:p>
            <a:pPr>
              <a:lnSpc>
                <a:spcPts val="3700"/>
              </a:lnSpc>
            </a:pPr>
            <a:r>
              <a:rPr lang="ru-RU" altLang="zh-CN" dirty="0">
                <a:latin typeface="Times New Roman" pitchFamily="18" charset="0"/>
                <a:cs typeface="Arial" pitchFamily="34" charset="0"/>
              </a:rPr>
              <a:t>Отсутствие кровообращения </a:t>
            </a:r>
          </a:p>
          <a:p>
            <a:pPr>
              <a:lnSpc>
                <a:spcPts val="3700"/>
              </a:lnSpc>
            </a:pPr>
            <a:endParaRPr lang="ru-RU" altLang="zh-CN" sz="1800" dirty="0">
              <a:latin typeface="Times New Roman" pitchFamily="18" charset="0"/>
              <a:cs typeface="Arial" pitchFamily="34" charset="0"/>
            </a:endParaRPr>
          </a:p>
          <a:p>
            <a:pPr algn="r">
              <a:lnSpc>
                <a:spcPts val="3700"/>
              </a:lnSpc>
            </a:pPr>
            <a:r>
              <a:rPr lang="en-US" altLang="zh-CN" sz="1800" dirty="0" err="1">
                <a:latin typeface="Times New Roman" pitchFamily="18" charset="0"/>
                <a:cs typeface="Arial" pitchFamily="34" charset="0"/>
              </a:rPr>
              <a:t>Цвет</a:t>
            </a:r>
            <a:r>
              <a:rPr lang="en-US" altLang="zh-CN" sz="1800" dirty="0">
                <a:latin typeface="Times New Roman" pitchFamily="18" charset="0"/>
                <a:cs typeface="Arial" pitchFamily="34" charset="0"/>
              </a:rPr>
              <a:t> </a:t>
            </a:r>
            <a:r>
              <a:rPr lang="en-US" altLang="zh-CN" sz="1800" dirty="0" err="1">
                <a:latin typeface="Times New Roman" pitchFamily="18" charset="0"/>
                <a:cs typeface="Arial" pitchFamily="34" charset="0"/>
              </a:rPr>
              <a:t>кожи</a:t>
            </a:r>
            <a:r>
              <a:rPr lang="en-US" altLang="zh-CN" sz="1800" dirty="0">
                <a:latin typeface="Times New Roman" pitchFamily="18" charset="0"/>
                <a:cs typeface="Arial" pitchFamily="34" charset="0"/>
              </a:rPr>
              <a:t>, </a:t>
            </a:r>
            <a:r>
              <a:rPr lang="en-US" altLang="zh-CN" sz="1800" dirty="0" err="1">
                <a:latin typeface="Times New Roman" pitchFamily="18" charset="0"/>
                <a:cs typeface="Arial" pitchFamily="34" charset="0"/>
              </a:rPr>
              <a:t>величина</a:t>
            </a:r>
            <a:r>
              <a:rPr lang="en-US" altLang="zh-CN" sz="1800" dirty="0">
                <a:latin typeface="Times New Roman" pitchFamily="18" charset="0"/>
                <a:cs typeface="Arial" pitchFamily="34" charset="0"/>
              </a:rPr>
              <a:t> </a:t>
            </a:r>
            <a:r>
              <a:rPr lang="en-US" altLang="zh-CN" sz="1800" dirty="0" err="1">
                <a:latin typeface="Times New Roman" pitchFamily="18" charset="0"/>
                <a:cs typeface="Arial" pitchFamily="34" charset="0"/>
              </a:rPr>
              <a:t>зрачков</a:t>
            </a:r>
            <a:r>
              <a:rPr lang="en-US" altLang="zh-CN" sz="1800" dirty="0">
                <a:latin typeface="Times New Roman" pitchFamily="18" charset="0"/>
                <a:cs typeface="Arial" pitchFamily="34" charset="0"/>
              </a:rPr>
              <a:t>, </a:t>
            </a:r>
            <a:r>
              <a:rPr lang="en-US" altLang="zh-CN" sz="1800" dirty="0" err="1">
                <a:latin typeface="Times New Roman" pitchFamily="18" charset="0"/>
                <a:cs typeface="Arial" pitchFamily="34" charset="0"/>
              </a:rPr>
              <a:t>наличие</a:t>
            </a:r>
            <a:r>
              <a:rPr lang="ru-RU" altLang="zh-CN" sz="1800" dirty="0">
                <a:latin typeface="Times New Roman" pitchFamily="18" charset="0"/>
                <a:cs typeface="Arial" pitchFamily="34" charset="0"/>
              </a:rPr>
              <a:t> </a:t>
            </a:r>
            <a:r>
              <a:rPr lang="en-US" altLang="zh-CN" sz="1800" dirty="0" err="1">
                <a:latin typeface="Times New Roman" pitchFamily="18" charset="0"/>
                <a:cs typeface="Arial" pitchFamily="34" charset="0"/>
              </a:rPr>
              <a:t>рефлексов</a:t>
            </a:r>
            <a:r>
              <a:rPr lang="en-US" altLang="zh-CN" sz="1800" dirty="0">
                <a:latin typeface="Times New Roman" pitchFamily="18" charset="0"/>
                <a:cs typeface="Arial" pitchFamily="34" charset="0"/>
              </a:rPr>
              <a:t> –</a:t>
            </a:r>
            <a:r>
              <a:rPr lang="ru-RU" altLang="zh-CN" sz="1800" dirty="0">
                <a:latin typeface="Times New Roman" pitchFamily="18" charset="0"/>
                <a:cs typeface="Arial" pitchFamily="34" charset="0"/>
              </a:rPr>
              <a:t> </a:t>
            </a:r>
            <a:r>
              <a:rPr lang="en-US" altLang="zh-CN" sz="1800" dirty="0" err="1">
                <a:latin typeface="Times New Roman" pitchFamily="18" charset="0"/>
                <a:cs typeface="Arial" pitchFamily="34" charset="0"/>
              </a:rPr>
              <a:t>значение</a:t>
            </a:r>
            <a:r>
              <a:rPr lang="ru-RU" altLang="zh-CN" sz="1800" dirty="0">
                <a:latin typeface="Times New Roman" pitchFamily="18" charset="0"/>
                <a:cs typeface="Arial" pitchFamily="34" charset="0"/>
              </a:rPr>
              <a:t>  </a:t>
            </a:r>
            <a:r>
              <a:rPr lang="en-US" altLang="zh-CN" sz="1800" dirty="0" err="1">
                <a:latin typeface="Times New Roman" pitchFamily="18" charset="0"/>
                <a:cs typeface="Arial" pitchFamily="34" charset="0"/>
              </a:rPr>
              <a:t>вспомогательное</a:t>
            </a:r>
            <a:r>
              <a:rPr lang="en-US" altLang="zh-CN" sz="1800" dirty="0">
                <a:latin typeface="Times New Roman" pitchFamily="18" charset="0"/>
                <a:cs typeface="Arial" pitchFamily="34" charset="0"/>
              </a:rPr>
              <a:t>, </a:t>
            </a:r>
            <a:r>
              <a:rPr lang="en-US" altLang="zh-CN" sz="1800" dirty="0" err="1">
                <a:latin typeface="Times New Roman" pitchFamily="18" charset="0"/>
                <a:cs typeface="Arial" pitchFamily="34" charset="0"/>
              </a:rPr>
              <a:t>малоинформативное</a:t>
            </a:r>
            <a:r>
              <a:rPr lang="en-US" altLang="zh-CN" sz="1800" dirty="0">
                <a:latin typeface="Times New Roman" pitchFamily="18" charset="0"/>
                <a:cs typeface="Arial" pitchFamily="34" charset="0"/>
              </a:rPr>
              <a:t>, </a:t>
            </a:r>
            <a:r>
              <a:rPr lang="en-US" altLang="zh-CN" sz="1800" dirty="0" err="1">
                <a:latin typeface="Times New Roman" pitchFamily="18" charset="0"/>
                <a:cs typeface="Arial" pitchFamily="34" charset="0"/>
              </a:rPr>
              <a:t>не</a:t>
            </a:r>
            <a:r>
              <a:rPr lang="ru-RU" altLang="zh-CN" sz="1800" dirty="0">
                <a:latin typeface="Times New Roman" pitchFamily="18" charset="0"/>
                <a:cs typeface="Arial" pitchFamily="34" charset="0"/>
              </a:rPr>
              <a:t> </a:t>
            </a:r>
            <a:r>
              <a:rPr lang="en-US" altLang="zh-CN" sz="1800" dirty="0" err="1">
                <a:latin typeface="Times New Roman" pitchFamily="18" charset="0"/>
                <a:cs typeface="Arial" pitchFamily="34" charset="0"/>
              </a:rPr>
              <a:t>имеющее</a:t>
            </a:r>
            <a:r>
              <a:rPr lang="en-US" altLang="zh-CN" sz="1800" dirty="0">
                <a:latin typeface="Times New Roman" pitchFamily="18" charset="0"/>
                <a:cs typeface="Arial" pitchFamily="34" charset="0"/>
              </a:rPr>
              <a:t> </a:t>
            </a:r>
            <a:endParaRPr lang="ru-RU" altLang="zh-CN" sz="1800" dirty="0">
              <a:latin typeface="Times New Roman" pitchFamily="18" charset="0"/>
              <a:cs typeface="Arial" pitchFamily="34" charset="0"/>
            </a:endParaRPr>
          </a:p>
          <a:p>
            <a:pPr algn="r">
              <a:buFont typeface="Arial" pitchFamily="34" charset="0"/>
              <a:buNone/>
            </a:pPr>
            <a:r>
              <a:rPr lang="en-US" altLang="zh-CN" sz="1800" dirty="0" err="1">
                <a:latin typeface="Times New Roman" pitchFamily="18" charset="0"/>
                <a:cs typeface="Arial" pitchFamily="34" charset="0"/>
              </a:rPr>
              <a:t>отношени</a:t>
            </a:r>
            <a:r>
              <a:rPr lang="ru-RU" altLang="zh-CN" sz="1800" dirty="0">
                <a:latin typeface="Times New Roman" pitchFamily="18" charset="0"/>
                <a:cs typeface="Arial" pitchFamily="34" charset="0"/>
              </a:rPr>
              <a:t>я</a:t>
            </a:r>
            <a:r>
              <a:rPr lang="en-US" altLang="zh-CN" sz="1800" dirty="0">
                <a:latin typeface="Times New Roman" pitchFamily="18" charset="0"/>
                <a:cs typeface="Arial" pitchFamily="34" charset="0"/>
              </a:rPr>
              <a:t> к </a:t>
            </a:r>
            <a:r>
              <a:rPr lang="ru-RU" altLang="zh-CN" sz="1800" dirty="0">
                <a:latin typeface="Times New Roman" pitchFamily="18" charset="0"/>
                <a:cs typeface="Arial" pitchFamily="34" charset="0"/>
              </a:rPr>
              <a:t>принятию </a:t>
            </a:r>
            <a:r>
              <a:rPr lang="en-US" altLang="zh-CN" sz="1800" dirty="0" err="1">
                <a:latin typeface="Times New Roman" pitchFamily="18" charset="0"/>
                <a:cs typeface="Arial" pitchFamily="34" charset="0"/>
              </a:rPr>
              <a:t>решени</a:t>
            </a:r>
            <a:r>
              <a:rPr lang="ru-RU" altLang="zh-CN" sz="1800" dirty="0">
                <a:latin typeface="Times New Roman" pitchFamily="18" charset="0"/>
                <a:cs typeface="Arial" pitchFamily="34" charset="0"/>
              </a:rPr>
              <a:t>й.</a:t>
            </a:r>
            <a:endParaRPr lang="ru-RU" sz="1800" dirty="0">
              <a:latin typeface="Times New Roman" pitchFamily="18" charset="0"/>
              <a:cs typeface="Arial"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
          <p:cNvSpPr>
            <a:spLocks noGrp="1"/>
          </p:cNvSpPr>
          <p:nvPr>
            <p:ph type="title"/>
          </p:nvPr>
        </p:nvSpPr>
        <p:spPr>
          <a:xfrm>
            <a:off x="1952596" y="692151"/>
            <a:ext cx="8286808" cy="1008063"/>
          </a:xfrm>
        </p:spPr>
        <p:txBody>
          <a:bodyPr>
            <a:normAutofit fontScale="90000"/>
          </a:bodyPr>
          <a:lstStyle/>
          <a:p>
            <a:pPr>
              <a:defRPr/>
            </a:pPr>
            <a:r>
              <a:rPr lang="ru-RU" sz="3200" dirty="0">
                <a:solidFill>
                  <a:schemeClr val="tx2"/>
                </a:solidFill>
                <a:latin typeface="Arial Black" pitchFamily="34" charset="0"/>
              </a:rPr>
              <a:t>Пальпация пульса на сонной артерии </a:t>
            </a:r>
            <a:br>
              <a:rPr lang="ru-RU" sz="3200" dirty="0">
                <a:solidFill>
                  <a:schemeClr val="tx2"/>
                </a:solidFill>
                <a:latin typeface="Arial Black" pitchFamily="34" charset="0"/>
              </a:rPr>
            </a:br>
            <a:r>
              <a:rPr lang="ru-RU" sz="3200" dirty="0">
                <a:solidFill>
                  <a:schemeClr val="tx2"/>
                </a:solidFill>
                <a:latin typeface="Arial" charset="0"/>
              </a:rPr>
              <a:t>(</a:t>
            </a:r>
            <a:r>
              <a:rPr lang="en-US" sz="3200" dirty="0">
                <a:solidFill>
                  <a:schemeClr val="tx2"/>
                </a:solidFill>
                <a:latin typeface="Arial" charset="0"/>
              </a:rPr>
              <a:t>&lt; 10</a:t>
            </a:r>
            <a:r>
              <a:rPr lang="ru-RU" sz="3200" dirty="0">
                <a:solidFill>
                  <a:schemeClr val="tx2"/>
                </a:solidFill>
                <a:latin typeface="Arial" charset="0"/>
              </a:rPr>
              <a:t> сек)</a:t>
            </a:r>
            <a:r>
              <a:rPr lang="ru-RU" sz="4000" dirty="0">
                <a:latin typeface="Arial Black" pitchFamily="34" charset="0"/>
              </a:rPr>
              <a:t> </a:t>
            </a:r>
          </a:p>
        </p:txBody>
      </p:sp>
      <p:sp>
        <p:nvSpPr>
          <p:cNvPr id="27651" name="Rectangle 3"/>
          <p:cNvSpPr>
            <a:spLocks noGrp="1" noChangeArrowheads="1"/>
          </p:cNvSpPr>
          <p:nvPr>
            <p:ph type="body" sz="half" idx="3"/>
          </p:nvPr>
        </p:nvSpPr>
        <p:spPr>
          <a:xfrm>
            <a:off x="1981200" y="1916114"/>
            <a:ext cx="4038600" cy="2808287"/>
          </a:xfrm>
        </p:spPr>
        <p:txBody>
          <a:bodyPr/>
          <a:lstStyle/>
          <a:p>
            <a:pPr marL="533400" indent="-533400">
              <a:buClr>
                <a:srgbClr val="FF9900"/>
              </a:buClr>
              <a:buFont typeface="Wingdings" pitchFamily="2" charset="2"/>
              <a:buChar char="w"/>
            </a:pPr>
            <a:r>
              <a:rPr lang="ru-RU" sz="2000" dirty="0">
                <a:latin typeface="Arial" pitchFamily="34" charset="0"/>
              </a:rPr>
              <a:t>Нащупать верхушку щитовидного хряща. </a:t>
            </a:r>
          </a:p>
          <a:p>
            <a:pPr marL="533400" indent="-533400">
              <a:buClr>
                <a:srgbClr val="FF9900"/>
              </a:buClr>
              <a:buFont typeface="Wingdings" pitchFamily="2" charset="2"/>
              <a:buChar char="w"/>
            </a:pPr>
            <a:r>
              <a:rPr lang="ru-RU" sz="2000" dirty="0">
                <a:latin typeface="Arial" pitchFamily="34" charset="0"/>
              </a:rPr>
              <a:t>Пальцы смещаются в сонный треугольник.</a:t>
            </a:r>
          </a:p>
          <a:p>
            <a:pPr marL="533400" indent="-533400">
              <a:buClr>
                <a:srgbClr val="FF9900"/>
              </a:buClr>
              <a:buFont typeface="Wingdings" pitchFamily="2" charset="2"/>
              <a:buChar char="w"/>
            </a:pPr>
            <a:r>
              <a:rPr lang="ru-RU" sz="2000" dirty="0">
                <a:latin typeface="Arial" pitchFamily="34" charset="0"/>
              </a:rPr>
              <a:t>Сонная артерия прижимается к поперечным отросткам 4–5 шейных позвонков.</a:t>
            </a:r>
            <a:endParaRPr lang="ru-RU" sz="2000" dirty="0"/>
          </a:p>
        </p:txBody>
      </p:sp>
      <p:sp>
        <p:nvSpPr>
          <p:cNvPr id="27652" name="Rectangle 4"/>
          <p:cNvSpPr>
            <a:spLocks noChangeArrowheads="1"/>
          </p:cNvSpPr>
          <p:nvPr/>
        </p:nvSpPr>
        <p:spPr bwMode="auto">
          <a:xfrm>
            <a:off x="3143250" y="4813301"/>
            <a:ext cx="7200900" cy="1465263"/>
          </a:xfrm>
          <a:prstGeom prst="rect">
            <a:avLst/>
          </a:prstGeom>
          <a:noFill/>
          <a:ln w="9525">
            <a:noFill/>
            <a:miter lim="800000"/>
            <a:headEnd/>
            <a:tailEnd/>
          </a:ln>
        </p:spPr>
        <p:txBody>
          <a:bodyPr anchor="ctr">
            <a:spAutoFit/>
          </a:bodyPr>
          <a:lstStyle/>
          <a:p>
            <a:pPr algn="r"/>
            <a:r>
              <a:rPr lang="ru-RU" dirty="0">
                <a:latin typeface="Arial" pitchFamily="34" charset="0"/>
                <a:cs typeface="Arial" pitchFamily="34" charset="0"/>
              </a:rPr>
              <a:t>Лицам без медицинского образования при остановке сердца нет необходимости определять наличие пульса на сонной артерии </a:t>
            </a:r>
          </a:p>
          <a:p>
            <a:pPr algn="r"/>
            <a:r>
              <a:rPr lang="ru-RU" dirty="0">
                <a:latin typeface="Arial" pitchFamily="34" charset="0"/>
                <a:cs typeface="Arial" pitchFamily="34" charset="0"/>
              </a:rPr>
              <a:t>(ошибка в 50%). Медработники определяют наличие</a:t>
            </a:r>
          </a:p>
          <a:p>
            <a:pPr algn="r"/>
            <a:r>
              <a:rPr lang="ru-RU" dirty="0">
                <a:latin typeface="Arial" pitchFamily="34" charset="0"/>
                <a:cs typeface="Arial" pitchFamily="34" charset="0"/>
              </a:rPr>
              <a:t> пульса на сонной артерии для подтверждения </a:t>
            </a:r>
          </a:p>
          <a:p>
            <a:pPr algn="r"/>
            <a:r>
              <a:rPr lang="ru-RU" dirty="0">
                <a:latin typeface="Arial" pitchFamily="34" charset="0"/>
                <a:cs typeface="Arial" pitchFamily="34" charset="0"/>
              </a:rPr>
              <a:t>остановки сердца.</a:t>
            </a:r>
          </a:p>
        </p:txBody>
      </p:sp>
      <p:pic>
        <p:nvPicPr>
          <p:cNvPr id="27653" name="Picture 9"/>
          <p:cNvPicPr>
            <a:picLocks noChangeAspect="1" noChangeArrowheads="1"/>
          </p:cNvPicPr>
          <p:nvPr/>
        </p:nvPicPr>
        <p:blipFill>
          <a:blip r:embed="rId2"/>
          <a:srcRect/>
          <a:stretch>
            <a:fillRect/>
          </a:stretch>
        </p:blipFill>
        <p:spPr bwMode="auto">
          <a:xfrm>
            <a:off x="6738942" y="1714489"/>
            <a:ext cx="3143250" cy="27146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a:xfrm>
            <a:off x="1981200" y="381001"/>
            <a:ext cx="8229600" cy="1190625"/>
          </a:xfrm>
        </p:spPr>
        <p:txBody>
          <a:bodyPr/>
          <a:lstStyle/>
          <a:p>
            <a:pPr>
              <a:defRPr/>
            </a:pPr>
            <a:r>
              <a:rPr lang="ru-RU" sz="3600">
                <a:solidFill>
                  <a:schemeClr val="tx2"/>
                </a:solidFill>
                <a:latin typeface="Arial Black" pitchFamily="34" charset="0"/>
              </a:rPr>
              <a:t>Пальпация пульса у детей</a:t>
            </a:r>
          </a:p>
        </p:txBody>
      </p:sp>
      <p:pic>
        <p:nvPicPr>
          <p:cNvPr id="28675" name="Picture 3"/>
          <p:cNvPicPr>
            <a:picLocks noGrp="1" noChangeAspect="1" noChangeArrowheads="1"/>
          </p:cNvPicPr>
          <p:nvPr>
            <p:ph sz="quarter" idx="1"/>
          </p:nvPr>
        </p:nvPicPr>
        <p:blipFill>
          <a:blip r:embed="rId2"/>
          <a:srcRect/>
          <a:stretch>
            <a:fillRect/>
          </a:stretch>
        </p:blipFill>
        <p:spPr>
          <a:xfrm>
            <a:off x="2309814" y="1785938"/>
            <a:ext cx="2871787" cy="192881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8676" name="Picture 3"/>
          <p:cNvPicPr>
            <a:picLocks noGrp="1" noChangeAspect="1" noChangeArrowheads="1"/>
          </p:cNvPicPr>
          <p:nvPr>
            <p:ph sz="quarter" idx="2"/>
          </p:nvPr>
        </p:nvPicPr>
        <p:blipFill>
          <a:blip r:embed="rId3"/>
          <a:srcRect/>
          <a:stretch>
            <a:fillRect/>
          </a:stretch>
        </p:blipFill>
        <p:spPr>
          <a:xfrm>
            <a:off x="2238376" y="4214814"/>
            <a:ext cx="2924175" cy="17859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8677" name="Текст 4"/>
          <p:cNvSpPr>
            <a:spLocks noGrp="1"/>
          </p:cNvSpPr>
          <p:nvPr>
            <p:ph type="body" sz="half" idx="3"/>
          </p:nvPr>
        </p:nvSpPr>
        <p:spPr>
          <a:xfrm>
            <a:off x="6172200" y="1714500"/>
            <a:ext cx="4281488" cy="4381500"/>
          </a:xfrm>
        </p:spPr>
        <p:txBody>
          <a:bodyPr/>
          <a:lstStyle/>
          <a:p>
            <a:r>
              <a:rPr lang="ru-RU" sz="2400">
                <a:latin typeface="Arial" pitchFamily="34" charset="0"/>
              </a:rPr>
              <a:t>У детей младше 1 года – на плечевой или бедренной артерии.</a:t>
            </a:r>
            <a:endParaRPr lang="ru-RU"/>
          </a:p>
        </p:txBody>
      </p:sp>
      <p:pic>
        <p:nvPicPr>
          <p:cNvPr id="28678" name="Picture 3"/>
          <p:cNvPicPr>
            <a:picLocks noChangeAspect="1" noChangeArrowheads="1"/>
          </p:cNvPicPr>
          <p:nvPr/>
        </p:nvPicPr>
        <p:blipFill>
          <a:blip r:embed="rId4"/>
          <a:srcRect/>
          <a:stretch>
            <a:fillRect/>
          </a:stretch>
        </p:blipFill>
        <p:spPr bwMode="auto">
          <a:xfrm>
            <a:off x="6381751" y="3500439"/>
            <a:ext cx="3071813" cy="24590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Заголовок 3"/>
          <p:cNvSpPr>
            <a:spLocks noGrp="1"/>
          </p:cNvSpPr>
          <p:nvPr>
            <p:ph type="title"/>
          </p:nvPr>
        </p:nvSpPr>
        <p:spPr>
          <a:xfrm>
            <a:off x="1981200" y="274638"/>
            <a:ext cx="7043738" cy="1143000"/>
          </a:xfrm>
        </p:spPr>
        <p:txBody>
          <a:bodyPr>
            <a:normAutofit fontScale="90000"/>
          </a:bodyPr>
          <a:lstStyle/>
          <a:p>
            <a:pPr>
              <a:defRPr/>
            </a:pPr>
            <a:r>
              <a:rPr lang="ru-RU" sz="3600">
                <a:solidFill>
                  <a:schemeClr val="tx2"/>
                </a:solidFill>
                <a:latin typeface="Arial Black" pitchFamily="34" charset="0"/>
              </a:rPr>
              <a:t>Цепь выживания</a:t>
            </a:r>
            <a:br>
              <a:rPr lang="ru-RU" sz="3600">
                <a:solidFill>
                  <a:schemeClr val="tx2"/>
                </a:solidFill>
                <a:latin typeface="Arial Black" pitchFamily="34" charset="0"/>
              </a:rPr>
            </a:br>
            <a:r>
              <a:rPr lang="ru-RU" sz="3600">
                <a:solidFill>
                  <a:schemeClr val="tx2"/>
                </a:solidFill>
                <a:latin typeface="Arial Black" pitchFamily="34" charset="0"/>
              </a:rPr>
              <a:t> </a:t>
            </a:r>
            <a:r>
              <a:rPr lang="ru-RU" sz="3600">
                <a:solidFill>
                  <a:schemeClr val="tx2"/>
                </a:solidFill>
                <a:latin typeface="Arial" charset="0"/>
                <a:cs typeface="Arial" charset="0"/>
              </a:rPr>
              <a:t>(</a:t>
            </a:r>
            <a:r>
              <a:rPr sz="3600">
                <a:solidFill>
                  <a:schemeClr val="tx2"/>
                </a:solidFill>
                <a:latin typeface="Arial" charset="0"/>
                <a:cs typeface="Arial" charset="0"/>
              </a:rPr>
              <a:t>Chain of Survival</a:t>
            </a:r>
            <a:r>
              <a:rPr lang="ru-RU" sz="3600">
                <a:solidFill>
                  <a:schemeClr val="tx2"/>
                </a:solidFill>
                <a:latin typeface="Arial" charset="0"/>
                <a:cs typeface="Arial" charset="0"/>
              </a:rPr>
              <a:t>) </a:t>
            </a:r>
            <a:endParaRPr lang="ru-RU" sz="3600"/>
          </a:p>
        </p:txBody>
      </p:sp>
      <p:pic>
        <p:nvPicPr>
          <p:cNvPr id="48131" name="Picture 3"/>
          <p:cNvPicPr>
            <a:picLocks noGrp="1" noChangeAspect="1" noChangeArrowheads="1"/>
          </p:cNvPicPr>
          <p:nvPr>
            <p:ph sz="half" idx="1"/>
          </p:nvPr>
        </p:nvPicPr>
        <p:blipFill>
          <a:blip r:embed="rId2"/>
          <a:srcRect/>
          <a:stretch>
            <a:fillRect/>
          </a:stretch>
        </p:blipFill>
        <p:spPr>
          <a:xfrm>
            <a:off x="3238501" y="1571626"/>
            <a:ext cx="1928813" cy="1357313"/>
          </a:xfrm>
        </p:spPr>
      </p:pic>
      <p:sp>
        <p:nvSpPr>
          <p:cNvPr id="40964" name="Содержимое 5"/>
          <p:cNvSpPr>
            <a:spLocks noGrp="1"/>
          </p:cNvSpPr>
          <p:nvPr>
            <p:ph sz="half" idx="2"/>
          </p:nvPr>
        </p:nvSpPr>
        <p:spPr>
          <a:xfrm>
            <a:off x="5310189" y="1643063"/>
            <a:ext cx="5214937" cy="4483100"/>
          </a:xfrm>
        </p:spPr>
        <p:txBody>
          <a:bodyPr>
            <a:normAutofit/>
          </a:bodyPr>
          <a:lstStyle/>
          <a:p>
            <a:pPr marL="457200" indent="-457200">
              <a:buFont typeface="Calibri" pitchFamily="34" charset="0"/>
              <a:buAutoNum type="arabicPeriod"/>
              <a:defRPr/>
            </a:pPr>
            <a:r>
              <a:rPr lang="ru-RU" sz="2000">
                <a:latin typeface="Arial" charset="0"/>
                <a:cs typeface="Arial" charset="0"/>
              </a:rPr>
              <a:t>раннее распознавание остановки кровообращения (дыхания) и вызов скорой медицинской помощи или реанимационной бригады для проведения квалифицированной СЛР;</a:t>
            </a:r>
          </a:p>
          <a:p>
            <a:pPr marL="457200" indent="-457200">
              <a:buFont typeface="Calibri" pitchFamily="34" charset="0"/>
              <a:buAutoNum type="arabicPeriod"/>
              <a:defRPr/>
            </a:pPr>
            <a:endParaRPr lang="ru-RU" sz="2000">
              <a:latin typeface="Arial" charset="0"/>
              <a:cs typeface="Arial" charset="0"/>
            </a:endParaRPr>
          </a:p>
          <a:p>
            <a:pPr marL="457200" indent="-457200">
              <a:buNone/>
              <a:defRPr/>
            </a:pPr>
            <a:r>
              <a:rPr lang="ru-RU" sz="2000">
                <a:latin typeface="Arial" charset="0"/>
                <a:cs typeface="Arial" charset="0"/>
              </a:rPr>
              <a:t>2.   раннее проведение базовой СЛР;</a:t>
            </a:r>
          </a:p>
          <a:p>
            <a:pPr marL="457200" indent="-457200">
              <a:buNone/>
              <a:defRPr/>
            </a:pPr>
            <a:endParaRPr lang="ru-RU" sz="2000">
              <a:latin typeface="Arial" charset="0"/>
              <a:cs typeface="Arial" charset="0"/>
            </a:endParaRPr>
          </a:p>
          <a:p>
            <a:pPr marL="457200" indent="-457200">
              <a:buFont typeface="Arial" charset="0"/>
              <a:buAutoNum type="arabicPeriod" startAt="3"/>
              <a:defRPr/>
            </a:pPr>
            <a:r>
              <a:rPr lang="ru-RU" sz="2000">
                <a:latin typeface="Arial" charset="0"/>
                <a:cs typeface="Arial" charset="0"/>
              </a:rPr>
              <a:t>раннее проведение   электрической дефибрилляции (расширенной СЛР);</a:t>
            </a:r>
          </a:p>
          <a:p>
            <a:pPr marL="457200" indent="-457200">
              <a:buFont typeface="Arial" charset="0"/>
              <a:buAutoNum type="arabicPeriod" startAt="3"/>
              <a:defRPr/>
            </a:pPr>
            <a:endParaRPr lang="ru-RU" sz="2000">
              <a:latin typeface="Arial" charset="0"/>
              <a:cs typeface="Arial" charset="0"/>
            </a:endParaRPr>
          </a:p>
          <a:p>
            <a:pPr marL="457200" indent="-457200">
              <a:buNone/>
              <a:defRPr/>
            </a:pPr>
            <a:r>
              <a:rPr lang="ru-RU" sz="2000">
                <a:latin typeface="Arial" charset="0"/>
                <a:cs typeface="Arial" charset="0"/>
              </a:rPr>
              <a:t>4.   ведение постреанимационного    периода.</a:t>
            </a:r>
            <a:endParaRPr lang="ru-RU"/>
          </a:p>
        </p:txBody>
      </p:sp>
      <p:pic>
        <p:nvPicPr>
          <p:cNvPr id="48133" name="Picture 3"/>
          <p:cNvPicPr>
            <a:picLocks noChangeAspect="1" noChangeArrowheads="1"/>
          </p:cNvPicPr>
          <p:nvPr/>
        </p:nvPicPr>
        <p:blipFill>
          <a:blip r:embed="rId3"/>
          <a:srcRect/>
          <a:stretch>
            <a:fillRect/>
          </a:stretch>
        </p:blipFill>
        <p:spPr bwMode="auto">
          <a:xfrm>
            <a:off x="1666876" y="2714626"/>
            <a:ext cx="1928813" cy="1357313"/>
          </a:xfrm>
          <a:prstGeom prst="rect">
            <a:avLst/>
          </a:prstGeom>
          <a:noFill/>
          <a:ln w="9525">
            <a:noFill/>
            <a:miter lim="800000"/>
            <a:headEnd/>
            <a:tailEnd/>
          </a:ln>
        </p:spPr>
      </p:pic>
      <p:pic>
        <p:nvPicPr>
          <p:cNvPr id="48134" name="Picture 3"/>
          <p:cNvPicPr>
            <a:picLocks noChangeAspect="1" noChangeArrowheads="1"/>
          </p:cNvPicPr>
          <p:nvPr/>
        </p:nvPicPr>
        <p:blipFill>
          <a:blip r:embed="rId4"/>
          <a:srcRect/>
          <a:stretch>
            <a:fillRect/>
          </a:stretch>
        </p:blipFill>
        <p:spPr bwMode="auto">
          <a:xfrm>
            <a:off x="3167064" y="4000501"/>
            <a:ext cx="1857375" cy="1357313"/>
          </a:xfrm>
          <a:prstGeom prst="rect">
            <a:avLst/>
          </a:prstGeom>
          <a:noFill/>
          <a:ln w="9525">
            <a:noFill/>
            <a:miter lim="800000"/>
            <a:headEnd/>
            <a:tailEnd/>
          </a:ln>
        </p:spPr>
      </p:pic>
      <p:pic>
        <p:nvPicPr>
          <p:cNvPr id="48135" name="Picture 3"/>
          <p:cNvPicPr>
            <a:picLocks noChangeAspect="1" noChangeArrowheads="1"/>
          </p:cNvPicPr>
          <p:nvPr/>
        </p:nvPicPr>
        <p:blipFill>
          <a:blip r:embed="rId5"/>
          <a:srcRect/>
          <a:stretch>
            <a:fillRect/>
          </a:stretch>
        </p:blipFill>
        <p:spPr bwMode="auto">
          <a:xfrm>
            <a:off x="1666876" y="5214938"/>
            <a:ext cx="1897063" cy="1357312"/>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Заголовок 1"/>
          <p:cNvSpPr>
            <a:spLocks noGrp="1"/>
          </p:cNvSpPr>
          <p:nvPr>
            <p:ph type="title" idx="4294967295"/>
          </p:nvPr>
        </p:nvSpPr>
        <p:spPr>
          <a:xfrm>
            <a:off x="2438400" y="642938"/>
            <a:ext cx="8229600" cy="703262"/>
          </a:xfrm>
        </p:spPr>
        <p:txBody>
          <a:bodyPr/>
          <a:lstStyle/>
          <a:p>
            <a:pPr>
              <a:defRPr/>
            </a:pPr>
            <a:r>
              <a:rPr lang="ru-RU" sz="2800" dirty="0">
                <a:solidFill>
                  <a:schemeClr val="tx2"/>
                </a:solidFill>
                <a:latin typeface="Arial Black" pitchFamily="34" charset="0"/>
              </a:rPr>
              <a:t>Факторы, влияющие на выживаемость</a:t>
            </a:r>
          </a:p>
        </p:txBody>
      </p:sp>
      <p:sp>
        <p:nvSpPr>
          <p:cNvPr id="40963" name="Содержимое 2"/>
          <p:cNvSpPr>
            <a:spLocks noGrp="1"/>
          </p:cNvSpPr>
          <p:nvPr>
            <p:ph idx="4294967295"/>
          </p:nvPr>
        </p:nvSpPr>
        <p:spPr>
          <a:xfrm>
            <a:off x="2238348" y="1357298"/>
            <a:ext cx="8001000" cy="5072062"/>
          </a:xfrm>
        </p:spPr>
        <p:txBody>
          <a:bodyPr>
            <a:normAutofit fontScale="92500" lnSpcReduction="10000"/>
          </a:bodyPr>
          <a:lstStyle/>
          <a:p>
            <a:pPr marL="274320" indent="-274320">
              <a:lnSpc>
                <a:spcPts val="2600"/>
              </a:lnSpc>
              <a:buFont typeface="Wingdings 2"/>
              <a:buChar char=""/>
              <a:defRPr/>
            </a:pPr>
            <a:r>
              <a:rPr lang="en-US" altLang="zh-CN" sz="2000" dirty="0">
                <a:latin typeface="Arial" charset="0"/>
                <a:cs typeface="Arial" charset="0"/>
              </a:rPr>
              <a:t>   </a:t>
            </a:r>
            <a:r>
              <a:rPr lang="en-US" altLang="zh-CN" sz="2000" dirty="0" err="1">
                <a:latin typeface="Arial" charset="0"/>
                <a:cs typeface="Arial" charset="0"/>
              </a:rPr>
              <a:t>Место</a:t>
            </a:r>
            <a:r>
              <a:rPr lang="en-US" altLang="zh-CN" sz="2000" dirty="0">
                <a:latin typeface="Arial" charset="0"/>
                <a:cs typeface="Arial" charset="0"/>
              </a:rPr>
              <a:t>, </a:t>
            </a:r>
            <a:r>
              <a:rPr lang="en-US" altLang="zh-CN" sz="2000" dirty="0" err="1">
                <a:latin typeface="Arial" charset="0"/>
                <a:cs typeface="Arial" charset="0"/>
              </a:rPr>
              <a:t>где</a:t>
            </a:r>
            <a:r>
              <a:rPr lang="en-US" altLang="zh-CN" sz="2000" dirty="0">
                <a:latin typeface="Arial" charset="0"/>
                <a:cs typeface="Arial" charset="0"/>
              </a:rPr>
              <a:t> </a:t>
            </a:r>
            <a:r>
              <a:rPr lang="en-US" altLang="zh-CN" sz="2000" dirty="0" err="1">
                <a:latin typeface="Arial" charset="0"/>
                <a:cs typeface="Arial" charset="0"/>
              </a:rPr>
              <a:t>произошла</a:t>
            </a:r>
            <a:r>
              <a:rPr lang="en-US" altLang="zh-CN" sz="2000" dirty="0">
                <a:latin typeface="Arial" charset="0"/>
                <a:cs typeface="Arial" charset="0"/>
              </a:rPr>
              <a:t> </a:t>
            </a:r>
            <a:r>
              <a:rPr lang="en-US" altLang="zh-CN" sz="2000" dirty="0" err="1">
                <a:latin typeface="Arial" charset="0"/>
                <a:cs typeface="Arial" charset="0"/>
              </a:rPr>
              <a:t>остановка</a:t>
            </a:r>
            <a:r>
              <a:rPr lang="en-US" altLang="zh-CN" sz="2000" dirty="0">
                <a:latin typeface="Arial" charset="0"/>
                <a:cs typeface="Arial" charset="0"/>
              </a:rPr>
              <a:t> (</a:t>
            </a:r>
            <a:r>
              <a:rPr lang="en-US" altLang="zh-CN" sz="2000" dirty="0" err="1">
                <a:latin typeface="Arial" charset="0"/>
                <a:cs typeface="Arial" charset="0"/>
              </a:rPr>
              <a:t>внебольничное</a:t>
            </a:r>
            <a:r>
              <a:rPr lang="en-US" altLang="zh-CN" sz="2000" dirty="0">
                <a:latin typeface="Arial" charset="0"/>
                <a:cs typeface="Arial" charset="0"/>
              </a:rPr>
              <a:t> и </a:t>
            </a:r>
            <a:r>
              <a:rPr lang="en-US" altLang="zh-CN" sz="2000" dirty="0" err="1">
                <a:latin typeface="Arial" charset="0"/>
                <a:cs typeface="Arial" charset="0"/>
              </a:rPr>
              <a:t>внутрибольничное</a:t>
            </a:r>
            <a:r>
              <a:rPr lang="en-US" altLang="zh-CN" sz="2000" dirty="0">
                <a:latin typeface="Arial" charset="0"/>
                <a:cs typeface="Arial" charset="0"/>
              </a:rPr>
              <a:t>).</a:t>
            </a:r>
            <a:endParaRPr lang="ru-RU" altLang="zh-CN" sz="2000" dirty="0">
              <a:latin typeface="Arial" charset="0"/>
              <a:cs typeface="Arial" charset="0"/>
            </a:endParaRPr>
          </a:p>
          <a:p>
            <a:pPr marL="274320" indent="-274320">
              <a:lnSpc>
                <a:spcPts val="2600"/>
              </a:lnSpc>
              <a:buFont typeface="Wingdings 2"/>
              <a:buChar char=""/>
              <a:defRPr/>
            </a:pPr>
            <a:endParaRPr lang="en-US" altLang="zh-CN" sz="2000" dirty="0">
              <a:latin typeface="Arial" charset="0"/>
              <a:cs typeface="Arial" charset="0"/>
            </a:endParaRPr>
          </a:p>
          <a:p>
            <a:pPr marL="274320" indent="-274320">
              <a:lnSpc>
                <a:spcPts val="2400"/>
              </a:lnSpc>
              <a:buFont typeface="Wingdings 2"/>
              <a:buChar char=""/>
              <a:defRPr/>
            </a:pPr>
            <a:r>
              <a:rPr lang="ru-RU" altLang="zh-CN" sz="2000" dirty="0">
                <a:latin typeface="Arial" charset="0"/>
                <a:cs typeface="Arial" charset="0"/>
              </a:rPr>
              <a:t>   </a:t>
            </a:r>
            <a:r>
              <a:rPr lang="en-US" altLang="zh-CN" sz="2000" dirty="0" err="1">
                <a:latin typeface="Arial" charset="0"/>
                <a:cs typeface="Arial" charset="0"/>
              </a:rPr>
              <a:t>Длительность</a:t>
            </a:r>
            <a:r>
              <a:rPr lang="en-US" altLang="zh-CN" sz="2000" dirty="0">
                <a:latin typeface="Arial" charset="0"/>
                <a:cs typeface="Arial" charset="0"/>
              </a:rPr>
              <a:t> </a:t>
            </a:r>
            <a:r>
              <a:rPr lang="en-US" altLang="zh-CN" sz="2000" dirty="0" err="1">
                <a:latin typeface="Arial" charset="0"/>
                <a:cs typeface="Arial" charset="0"/>
              </a:rPr>
              <a:t>самой</a:t>
            </a:r>
            <a:r>
              <a:rPr lang="en-US" altLang="zh-CN" sz="2000" dirty="0">
                <a:latin typeface="Arial" charset="0"/>
                <a:cs typeface="Arial" charset="0"/>
              </a:rPr>
              <a:t> </a:t>
            </a:r>
            <a:r>
              <a:rPr lang="en-US" altLang="zh-CN" sz="2000" dirty="0" err="1">
                <a:latin typeface="Arial" charset="0"/>
                <a:cs typeface="Arial" charset="0"/>
              </a:rPr>
              <a:t>остановки</a:t>
            </a:r>
            <a:r>
              <a:rPr lang="en-US" altLang="zh-CN" sz="2000" dirty="0">
                <a:latin typeface="Arial" charset="0"/>
                <a:cs typeface="Arial" charset="0"/>
              </a:rPr>
              <a:t> </a:t>
            </a:r>
            <a:r>
              <a:rPr lang="en-US" altLang="zh-CN" sz="2000" dirty="0" err="1">
                <a:latin typeface="Arial" charset="0"/>
                <a:cs typeface="Arial" charset="0"/>
              </a:rPr>
              <a:t>сердца</a:t>
            </a:r>
            <a:r>
              <a:rPr lang="en-US" altLang="zh-CN" sz="2000" dirty="0">
                <a:latin typeface="Arial" charset="0"/>
                <a:cs typeface="Arial" charset="0"/>
              </a:rPr>
              <a:t> </a:t>
            </a:r>
            <a:r>
              <a:rPr lang="en-US" altLang="zh-CN" sz="2000" dirty="0" err="1">
                <a:latin typeface="Arial" charset="0"/>
                <a:cs typeface="Arial" charset="0"/>
              </a:rPr>
              <a:t>или</a:t>
            </a:r>
            <a:r>
              <a:rPr lang="en-US" altLang="zh-CN" sz="2000" dirty="0">
                <a:latin typeface="Arial" charset="0"/>
                <a:cs typeface="Arial" charset="0"/>
              </a:rPr>
              <a:t> </a:t>
            </a:r>
            <a:r>
              <a:rPr lang="en-US" altLang="zh-CN" sz="2000" dirty="0" err="1">
                <a:latin typeface="Arial" charset="0"/>
                <a:cs typeface="Arial" charset="0"/>
              </a:rPr>
              <a:t>периода</a:t>
            </a:r>
            <a:r>
              <a:rPr lang="en-US" altLang="zh-CN" sz="2000" dirty="0">
                <a:latin typeface="Arial" charset="0"/>
                <a:cs typeface="Arial" charset="0"/>
              </a:rPr>
              <a:t>, </a:t>
            </a:r>
            <a:r>
              <a:rPr lang="en-US" altLang="zh-CN" sz="2000" dirty="0" err="1">
                <a:latin typeface="Arial" charset="0"/>
                <a:cs typeface="Arial" charset="0"/>
              </a:rPr>
              <a:t>так</a:t>
            </a:r>
            <a:r>
              <a:rPr lang="en-US" altLang="zh-CN" sz="2000" dirty="0">
                <a:latin typeface="Arial" charset="0"/>
                <a:cs typeface="Arial" charset="0"/>
              </a:rPr>
              <a:t> </a:t>
            </a:r>
            <a:r>
              <a:rPr lang="en-US" altLang="zh-CN" sz="2000" dirty="0" err="1">
                <a:latin typeface="Arial" charset="0"/>
                <a:cs typeface="Arial" charset="0"/>
              </a:rPr>
              <a:t>называемого</a:t>
            </a:r>
            <a:r>
              <a:rPr lang="en-US" altLang="zh-CN" sz="2000" dirty="0">
                <a:latin typeface="Arial" charset="0"/>
                <a:cs typeface="Arial" charset="0"/>
              </a:rPr>
              <a:t>,</a:t>
            </a:r>
            <a:r>
              <a:rPr lang="ru-RU" altLang="zh-CN" sz="2000" dirty="0">
                <a:latin typeface="Arial" charset="0"/>
                <a:cs typeface="Arial" charset="0"/>
              </a:rPr>
              <a:t> с отсутствием кровотока.</a:t>
            </a:r>
          </a:p>
          <a:p>
            <a:pPr marL="274320" indent="-274320">
              <a:lnSpc>
                <a:spcPts val="3500"/>
              </a:lnSpc>
              <a:buFont typeface="Wingdings 2"/>
              <a:buChar char=""/>
              <a:defRPr/>
            </a:pPr>
            <a:r>
              <a:rPr lang="ru-RU" altLang="zh-CN" sz="2000" dirty="0">
                <a:latin typeface="Arial" charset="0"/>
                <a:cs typeface="Arial" charset="0"/>
              </a:rPr>
              <a:t>   Тип ритма на ЭКГ.</a:t>
            </a:r>
          </a:p>
          <a:p>
            <a:pPr marL="274320" indent="-274320">
              <a:lnSpc>
                <a:spcPts val="3500"/>
              </a:lnSpc>
              <a:buNone/>
              <a:defRPr/>
            </a:pPr>
            <a:endParaRPr lang="ru-RU" altLang="zh-CN" sz="2000" dirty="0">
              <a:latin typeface="Arial" charset="0"/>
              <a:cs typeface="Arial" charset="0"/>
            </a:endParaRPr>
          </a:p>
          <a:p>
            <a:pPr marL="274320" indent="-274320">
              <a:lnSpc>
                <a:spcPts val="2400"/>
              </a:lnSpc>
              <a:buFont typeface="Wingdings 2"/>
              <a:buChar char=""/>
              <a:defRPr/>
            </a:pPr>
            <a:r>
              <a:rPr lang="en-US" altLang="zh-CN" sz="2000" dirty="0" err="1">
                <a:latin typeface="Arial" charset="0"/>
                <a:cs typeface="Arial" charset="0"/>
              </a:rPr>
              <a:t>Качество</a:t>
            </a:r>
            <a:r>
              <a:rPr lang="en-US" altLang="zh-CN" sz="2000" dirty="0">
                <a:latin typeface="Arial" charset="0"/>
                <a:cs typeface="Arial" charset="0"/>
              </a:rPr>
              <a:t> </a:t>
            </a:r>
            <a:r>
              <a:rPr lang="en-US" altLang="zh-CN" sz="2000" dirty="0" err="1">
                <a:latin typeface="Arial" charset="0"/>
                <a:cs typeface="Arial" charset="0"/>
              </a:rPr>
              <a:t>проведения</a:t>
            </a:r>
            <a:r>
              <a:rPr lang="en-US" altLang="zh-CN" sz="2000" dirty="0">
                <a:latin typeface="Arial" charset="0"/>
                <a:cs typeface="Arial" charset="0"/>
              </a:rPr>
              <a:t> </a:t>
            </a:r>
            <a:r>
              <a:rPr lang="en-US" altLang="zh-CN" sz="2000" dirty="0" err="1">
                <a:latin typeface="Arial" charset="0"/>
                <a:cs typeface="Arial" charset="0"/>
              </a:rPr>
              <a:t>базисной</a:t>
            </a:r>
            <a:r>
              <a:rPr lang="en-US" altLang="zh-CN" sz="2000" dirty="0">
                <a:latin typeface="Arial" charset="0"/>
                <a:cs typeface="Arial" charset="0"/>
              </a:rPr>
              <a:t> (</a:t>
            </a:r>
            <a:r>
              <a:rPr lang="en-US" altLang="zh-CN" sz="2000" dirty="0" err="1">
                <a:latin typeface="Arial" charset="0"/>
                <a:cs typeface="Arial" charset="0"/>
              </a:rPr>
              <a:t>базовой</a:t>
            </a:r>
            <a:r>
              <a:rPr lang="en-US" altLang="zh-CN" sz="2000" dirty="0">
                <a:latin typeface="Arial" charset="0"/>
                <a:cs typeface="Arial" charset="0"/>
              </a:rPr>
              <a:t>) </a:t>
            </a:r>
            <a:r>
              <a:rPr lang="en-US" altLang="zh-CN" sz="2000" dirty="0" err="1">
                <a:latin typeface="Arial" charset="0"/>
                <a:cs typeface="Arial" charset="0"/>
              </a:rPr>
              <a:t>или</a:t>
            </a:r>
            <a:r>
              <a:rPr lang="en-US" altLang="zh-CN" sz="2000" dirty="0">
                <a:latin typeface="Arial" charset="0"/>
                <a:cs typeface="Arial" charset="0"/>
              </a:rPr>
              <a:t> </a:t>
            </a:r>
            <a:r>
              <a:rPr lang="en-US" altLang="zh-CN" sz="2000" dirty="0" err="1">
                <a:latin typeface="Arial" charset="0"/>
                <a:cs typeface="Arial" charset="0"/>
              </a:rPr>
              <a:t>продленной</a:t>
            </a:r>
            <a:r>
              <a:rPr lang="ru-RU" altLang="zh-CN" sz="2000" dirty="0">
                <a:latin typeface="Arial" charset="0"/>
                <a:cs typeface="Arial" charset="0"/>
              </a:rPr>
              <a:t> </a:t>
            </a:r>
            <a:r>
              <a:rPr lang="en-US" altLang="zh-CN" sz="2000" dirty="0">
                <a:latin typeface="Arial" charset="0"/>
                <a:cs typeface="Arial" charset="0"/>
              </a:rPr>
              <a:t>(</a:t>
            </a:r>
            <a:r>
              <a:rPr lang="en-US" altLang="zh-CN" sz="2000" dirty="0" err="1">
                <a:latin typeface="Arial" charset="0"/>
                <a:cs typeface="Arial" charset="0"/>
              </a:rPr>
              <a:t>расширенной</a:t>
            </a:r>
            <a:r>
              <a:rPr lang="en-US" altLang="zh-CN" sz="2000" dirty="0">
                <a:latin typeface="Arial" charset="0"/>
                <a:cs typeface="Arial" charset="0"/>
              </a:rPr>
              <a:t>) </a:t>
            </a:r>
            <a:r>
              <a:rPr lang="en-US" altLang="zh-CN" sz="2000" dirty="0" err="1">
                <a:latin typeface="Arial" charset="0"/>
                <a:cs typeface="Arial" charset="0"/>
              </a:rPr>
              <a:t>сердечно-легочной</a:t>
            </a:r>
            <a:r>
              <a:rPr lang="en-US" altLang="zh-CN" sz="2000" dirty="0">
                <a:latin typeface="Arial" charset="0"/>
                <a:cs typeface="Arial" charset="0"/>
              </a:rPr>
              <a:t> </a:t>
            </a:r>
            <a:r>
              <a:rPr lang="en-US" altLang="zh-CN" sz="2000" dirty="0" err="1">
                <a:latin typeface="Arial" charset="0"/>
                <a:cs typeface="Arial" charset="0"/>
              </a:rPr>
              <a:t>реанимации</a:t>
            </a:r>
            <a:r>
              <a:rPr lang="en-US" altLang="zh-CN" sz="2000" dirty="0">
                <a:latin typeface="Arial" charset="0"/>
                <a:cs typeface="Arial" charset="0"/>
              </a:rPr>
              <a:t>.</a:t>
            </a:r>
          </a:p>
          <a:p>
            <a:pPr marL="274320" indent="-274320">
              <a:lnSpc>
                <a:spcPts val="2300"/>
              </a:lnSpc>
              <a:buNone/>
              <a:defRPr/>
            </a:pPr>
            <a:endParaRPr lang="ru-RU" altLang="zh-CN" sz="1800" dirty="0">
              <a:latin typeface="Arial" charset="0"/>
              <a:cs typeface="Arial" charset="0"/>
            </a:endParaRPr>
          </a:p>
          <a:p>
            <a:pPr marL="274320" indent="-274320" algn="r">
              <a:lnSpc>
                <a:spcPts val="2300"/>
              </a:lnSpc>
              <a:buNone/>
              <a:defRPr/>
            </a:pPr>
            <a:endParaRPr lang="ru-RU" altLang="zh-CN" sz="1800" dirty="0">
              <a:latin typeface="Arial" charset="0"/>
              <a:cs typeface="Arial" charset="0"/>
            </a:endParaRPr>
          </a:p>
          <a:p>
            <a:pPr marL="274320" indent="-274320" algn="r">
              <a:buNone/>
              <a:defRPr/>
            </a:pPr>
            <a:r>
              <a:rPr lang="en-US" altLang="zh-CN" sz="1800" dirty="0" err="1">
                <a:solidFill>
                  <a:schemeClr val="tx2"/>
                </a:solidFill>
                <a:latin typeface="Arial" charset="0"/>
                <a:cs typeface="Arial" charset="0"/>
              </a:rPr>
              <a:t>Когда</a:t>
            </a:r>
            <a:r>
              <a:rPr lang="en-US" altLang="zh-CN" sz="1800" dirty="0">
                <a:solidFill>
                  <a:schemeClr val="tx2"/>
                </a:solidFill>
                <a:latin typeface="Arial" charset="0"/>
                <a:cs typeface="Arial" charset="0"/>
              </a:rPr>
              <a:t> </a:t>
            </a:r>
            <a:r>
              <a:rPr lang="en-US" altLang="zh-CN" sz="1800" dirty="0" err="1">
                <a:solidFill>
                  <a:schemeClr val="tx2"/>
                </a:solidFill>
                <a:latin typeface="Arial" charset="0"/>
                <a:cs typeface="Arial" charset="0"/>
              </a:rPr>
              <a:t>спасатели</a:t>
            </a:r>
            <a:r>
              <a:rPr lang="en-US" altLang="zh-CN" sz="1800" dirty="0">
                <a:solidFill>
                  <a:schemeClr val="tx2"/>
                </a:solidFill>
                <a:latin typeface="Arial" charset="0"/>
                <a:cs typeface="Arial" charset="0"/>
              </a:rPr>
              <a:t> </a:t>
            </a:r>
            <a:r>
              <a:rPr lang="en-US" altLang="zh-CN" sz="1800" dirty="0" err="1">
                <a:solidFill>
                  <a:schemeClr val="tx2"/>
                </a:solidFill>
                <a:latin typeface="Arial" charset="0"/>
                <a:cs typeface="Arial" charset="0"/>
              </a:rPr>
              <a:t>без</a:t>
            </a:r>
            <a:r>
              <a:rPr lang="en-US" altLang="zh-CN" sz="1800" dirty="0">
                <a:solidFill>
                  <a:schemeClr val="tx2"/>
                </a:solidFill>
                <a:latin typeface="Arial" charset="0"/>
                <a:cs typeface="Arial" charset="0"/>
              </a:rPr>
              <a:t> </a:t>
            </a:r>
            <a:r>
              <a:rPr lang="en-US" altLang="zh-CN" sz="1800" dirty="0" err="1">
                <a:solidFill>
                  <a:schemeClr val="tx2"/>
                </a:solidFill>
                <a:latin typeface="Arial" charset="0"/>
                <a:cs typeface="Arial" charset="0"/>
              </a:rPr>
              <a:t>медицинского</a:t>
            </a:r>
            <a:r>
              <a:rPr lang="ru-RU" altLang="zh-CN" sz="1800" dirty="0">
                <a:solidFill>
                  <a:schemeClr val="tx2"/>
                </a:solidFill>
                <a:latin typeface="Arial" charset="0"/>
                <a:cs typeface="Arial" charset="0"/>
              </a:rPr>
              <a:t> </a:t>
            </a:r>
            <a:r>
              <a:rPr lang="en-US" altLang="zh-CN" sz="1800" dirty="0" err="1">
                <a:solidFill>
                  <a:schemeClr val="tx2"/>
                </a:solidFill>
                <a:latin typeface="Arial" charset="0"/>
                <a:cs typeface="Arial" charset="0"/>
              </a:rPr>
              <a:t>образования</a:t>
            </a:r>
            <a:r>
              <a:rPr lang="en-US" altLang="zh-CN" sz="1800" dirty="0">
                <a:solidFill>
                  <a:schemeClr val="tx2"/>
                </a:solidFill>
                <a:latin typeface="Arial" charset="0"/>
                <a:cs typeface="Arial" charset="0"/>
              </a:rPr>
              <a:t>,</a:t>
            </a:r>
            <a:endParaRPr lang="ru-RU" altLang="zh-CN" sz="1800" dirty="0">
              <a:solidFill>
                <a:schemeClr val="tx2"/>
              </a:solidFill>
              <a:latin typeface="Arial" charset="0"/>
              <a:cs typeface="Arial" charset="0"/>
            </a:endParaRPr>
          </a:p>
          <a:p>
            <a:pPr marL="274320" indent="-274320" algn="r">
              <a:buNone/>
              <a:defRPr/>
            </a:pPr>
            <a:r>
              <a:rPr lang="en-US" altLang="zh-CN" sz="1800" dirty="0">
                <a:solidFill>
                  <a:schemeClr val="tx2"/>
                </a:solidFill>
                <a:latin typeface="Arial" charset="0"/>
                <a:cs typeface="Arial" charset="0"/>
              </a:rPr>
              <a:t> </a:t>
            </a:r>
            <a:r>
              <a:rPr lang="en-US" altLang="zh-CN" sz="1800" dirty="0" err="1">
                <a:solidFill>
                  <a:schemeClr val="tx2"/>
                </a:solidFill>
                <a:latin typeface="Arial" charset="0"/>
                <a:cs typeface="Arial" charset="0"/>
              </a:rPr>
              <a:t>но</a:t>
            </a:r>
            <a:r>
              <a:rPr lang="en-US" altLang="zh-CN" sz="1800" dirty="0">
                <a:solidFill>
                  <a:schemeClr val="tx2"/>
                </a:solidFill>
                <a:latin typeface="Arial" charset="0"/>
                <a:cs typeface="Arial" charset="0"/>
              </a:rPr>
              <a:t> </a:t>
            </a:r>
            <a:r>
              <a:rPr lang="en-US" altLang="zh-CN" sz="1800" dirty="0" err="1">
                <a:solidFill>
                  <a:schemeClr val="tx2"/>
                </a:solidFill>
                <a:latin typeface="Arial" charset="0"/>
                <a:cs typeface="Arial" charset="0"/>
              </a:rPr>
              <a:t>прошедшие</a:t>
            </a:r>
            <a:r>
              <a:rPr lang="en-US" altLang="zh-CN" sz="1800" dirty="0">
                <a:solidFill>
                  <a:schemeClr val="tx2"/>
                </a:solidFill>
                <a:latin typeface="Arial" charset="0"/>
                <a:cs typeface="Arial" charset="0"/>
              </a:rPr>
              <a:t> </a:t>
            </a:r>
            <a:r>
              <a:rPr lang="ru-RU" altLang="zh-CN" sz="1800" dirty="0" err="1">
                <a:solidFill>
                  <a:schemeClr val="tx2"/>
                </a:solidFill>
                <a:latin typeface="Arial" charset="0"/>
                <a:cs typeface="Arial" charset="0"/>
              </a:rPr>
              <a:t>п</a:t>
            </a:r>
            <a:r>
              <a:rPr lang="en-US" altLang="zh-CN" sz="1800" dirty="0" err="1">
                <a:solidFill>
                  <a:schemeClr val="tx2"/>
                </a:solidFill>
                <a:latin typeface="Arial" charset="0"/>
                <a:cs typeface="Arial" charset="0"/>
              </a:rPr>
              <a:t>одготовку</a:t>
            </a:r>
            <a:r>
              <a:rPr lang="en-US" altLang="zh-CN" sz="1800" dirty="0">
                <a:solidFill>
                  <a:schemeClr val="tx2"/>
                </a:solidFill>
                <a:latin typeface="Arial" charset="0"/>
                <a:cs typeface="Arial" charset="0"/>
              </a:rPr>
              <a:t>,</a:t>
            </a:r>
            <a:r>
              <a:rPr lang="ru-RU" altLang="zh-CN" sz="1800" dirty="0">
                <a:solidFill>
                  <a:schemeClr val="tx2"/>
                </a:solidFill>
                <a:latin typeface="Arial" charset="0"/>
                <a:cs typeface="Arial" charset="0"/>
              </a:rPr>
              <a:t> </a:t>
            </a:r>
            <a:r>
              <a:rPr lang="en-US" altLang="zh-CN" sz="1800" dirty="0" err="1">
                <a:solidFill>
                  <a:schemeClr val="tx2"/>
                </a:solidFill>
                <a:latin typeface="Arial" charset="0"/>
                <a:cs typeface="Arial" charset="0"/>
              </a:rPr>
              <a:t>оказывают</a:t>
            </a:r>
            <a:r>
              <a:rPr lang="en-US" altLang="zh-CN" sz="1800" dirty="0">
                <a:solidFill>
                  <a:schemeClr val="tx2"/>
                </a:solidFill>
                <a:latin typeface="Arial" charset="0"/>
                <a:cs typeface="Arial" charset="0"/>
              </a:rPr>
              <a:t> СЛР, </a:t>
            </a:r>
            <a:endParaRPr lang="ru-RU" altLang="zh-CN" sz="1800" dirty="0">
              <a:solidFill>
                <a:schemeClr val="tx2"/>
              </a:solidFill>
              <a:latin typeface="Arial" charset="0"/>
              <a:cs typeface="Arial" charset="0"/>
            </a:endParaRPr>
          </a:p>
          <a:p>
            <a:pPr marL="274320" indent="-274320" algn="r">
              <a:buNone/>
              <a:defRPr/>
            </a:pPr>
            <a:r>
              <a:rPr lang="en-US" altLang="zh-CN" sz="1800" dirty="0" err="1">
                <a:solidFill>
                  <a:schemeClr val="tx2"/>
                </a:solidFill>
                <a:latin typeface="Arial" charset="0"/>
                <a:cs typeface="Arial" charset="0"/>
              </a:rPr>
              <a:t>выживаемость</a:t>
            </a:r>
            <a:r>
              <a:rPr lang="en-US" altLang="zh-CN" sz="1800" dirty="0">
                <a:solidFill>
                  <a:schemeClr val="tx2"/>
                </a:solidFill>
                <a:latin typeface="Arial" charset="0"/>
                <a:cs typeface="Arial" charset="0"/>
              </a:rPr>
              <a:t> </a:t>
            </a:r>
            <a:r>
              <a:rPr lang="en-US" altLang="zh-CN" sz="1800" dirty="0" err="1">
                <a:solidFill>
                  <a:schemeClr val="tx2"/>
                </a:solidFill>
                <a:latin typeface="Arial" charset="0"/>
                <a:cs typeface="Arial" charset="0"/>
              </a:rPr>
              <a:t>увеличивается</a:t>
            </a:r>
            <a:r>
              <a:rPr lang="en-US" altLang="zh-CN" sz="1800" dirty="0">
                <a:solidFill>
                  <a:schemeClr val="tx2"/>
                </a:solidFill>
                <a:latin typeface="Arial" charset="0"/>
                <a:cs typeface="Arial" charset="0"/>
              </a:rPr>
              <a:t> в 2 </a:t>
            </a:r>
            <a:r>
              <a:rPr lang="en-US" altLang="zh-CN" sz="1800" dirty="0" err="1">
                <a:solidFill>
                  <a:schemeClr val="tx2"/>
                </a:solidFill>
                <a:latin typeface="Arial" charset="0"/>
                <a:cs typeface="Arial" charset="0"/>
              </a:rPr>
              <a:t>раза</a:t>
            </a:r>
            <a:r>
              <a:rPr lang="en-US" altLang="zh-CN" sz="1800" dirty="0">
                <a:solidFill>
                  <a:schemeClr val="tx2"/>
                </a:solidFill>
                <a:latin typeface="Arial" charset="0"/>
                <a:cs typeface="Arial" charset="0"/>
              </a:rPr>
              <a:t>.</a:t>
            </a:r>
            <a:endParaRPr lang="ru-RU" dirty="0">
              <a:ea typeface="宋体" charset="-122"/>
              <a:cs typeface="Arial" charset="0"/>
            </a:endParaRPr>
          </a:p>
        </p:txBody>
      </p:sp>
      <p:sp>
        <p:nvSpPr>
          <p:cNvPr id="5" name="Овал 4"/>
          <p:cNvSpPr/>
          <p:nvPr/>
        </p:nvSpPr>
        <p:spPr>
          <a:xfrm>
            <a:off x="1952596" y="3786191"/>
            <a:ext cx="7715250" cy="1428751"/>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Заголовок 1"/>
          <p:cNvSpPr>
            <a:spLocks noGrp="1"/>
          </p:cNvSpPr>
          <p:nvPr>
            <p:ph type="title" idx="4294967295"/>
          </p:nvPr>
        </p:nvSpPr>
        <p:spPr>
          <a:xfrm>
            <a:off x="2166910" y="357167"/>
            <a:ext cx="8229600" cy="1214437"/>
          </a:xfrm>
        </p:spPr>
        <p:txBody>
          <a:bodyPr/>
          <a:lstStyle/>
          <a:p>
            <a:pPr>
              <a:defRPr/>
            </a:pPr>
            <a:r>
              <a:rPr lang="ru-RU" sz="3200" b="1" dirty="0">
                <a:solidFill>
                  <a:schemeClr val="tx2"/>
                </a:solidFill>
                <a:latin typeface="Arial Black" pitchFamily="34" charset="0"/>
              </a:rPr>
              <a:t>Последовательность базовых реанимационных мероприятий</a:t>
            </a:r>
            <a:endParaRPr lang="ru-RU" sz="3200" dirty="0">
              <a:solidFill>
                <a:schemeClr val="tx2"/>
              </a:solidFill>
              <a:latin typeface="Arial Black" pitchFamily="34" charset="0"/>
            </a:endParaRPr>
          </a:p>
        </p:txBody>
      </p:sp>
      <p:sp>
        <p:nvSpPr>
          <p:cNvPr id="50179" name="Содержимое 2"/>
          <p:cNvSpPr>
            <a:spLocks noGrp="1"/>
          </p:cNvSpPr>
          <p:nvPr>
            <p:ph idx="4294967295"/>
          </p:nvPr>
        </p:nvSpPr>
        <p:spPr>
          <a:xfrm>
            <a:off x="1952597" y="1857365"/>
            <a:ext cx="8501063" cy="4340225"/>
          </a:xfrm>
        </p:spPr>
        <p:txBody>
          <a:bodyPr/>
          <a:lstStyle/>
          <a:p>
            <a:pPr>
              <a:lnSpc>
                <a:spcPts val="2500"/>
              </a:lnSpc>
            </a:pPr>
            <a:r>
              <a:rPr lang="ru-RU" sz="2400" dirty="0">
                <a:latin typeface="Arial" pitchFamily="34" charset="0"/>
                <a:cs typeface="Arial" pitchFamily="34" charset="0"/>
              </a:rPr>
              <a:t>Оценить безопасность окружающей обстановки для пострадавшего и спасателя (возможность пожара, взрыва, обрушения здания; электричество, газ, вода и др.)</a:t>
            </a:r>
          </a:p>
          <a:p>
            <a:pPr>
              <a:lnSpc>
                <a:spcPts val="2500"/>
              </a:lnSpc>
            </a:pPr>
            <a:endParaRPr lang="ru-RU" sz="2400" dirty="0">
              <a:latin typeface="Arial" pitchFamily="34" charset="0"/>
              <a:cs typeface="Arial" pitchFamily="34" charset="0"/>
            </a:endParaRPr>
          </a:p>
          <a:p>
            <a:pPr>
              <a:lnSpc>
                <a:spcPts val="2500"/>
              </a:lnSpc>
            </a:pPr>
            <a:r>
              <a:rPr lang="ru-RU" sz="2400" dirty="0">
                <a:latin typeface="Arial" pitchFamily="34" charset="0"/>
                <a:cs typeface="Arial" pitchFamily="34" charset="0"/>
              </a:rPr>
              <a:t>Проверить реакцию у пострадавшего. Его следует осторожно встряхнуть за плечи. Громким голосом задать вопрос «Вы в порядке?»</a:t>
            </a:r>
          </a:p>
          <a:p>
            <a:pPr>
              <a:lnSpc>
                <a:spcPts val="2500"/>
              </a:lnSpc>
              <a:buNone/>
            </a:pPr>
            <a:r>
              <a:rPr lang="ru-RU" sz="2400" dirty="0">
                <a:latin typeface="Arial" pitchFamily="34" charset="0"/>
                <a:cs typeface="Arial" pitchFamily="34" charset="0"/>
              </a:rPr>
              <a:t> </a:t>
            </a:r>
          </a:p>
          <a:p>
            <a:pPr>
              <a:lnSpc>
                <a:spcPts val="2500"/>
              </a:lnSpc>
            </a:pPr>
            <a:r>
              <a:rPr lang="ru-RU" sz="2400" dirty="0">
                <a:latin typeface="Arial" pitchFamily="34" charset="0"/>
                <a:cs typeface="Arial" pitchFamily="34" charset="0"/>
              </a:rPr>
              <a:t>Если пострадавший не реагирует, следует обеспечить проходимость дыхательных путей и проверить дыхание.</a:t>
            </a:r>
            <a:endParaRPr lang="ru-RU"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Заголовок 1"/>
          <p:cNvSpPr>
            <a:spLocks noGrp="1"/>
          </p:cNvSpPr>
          <p:nvPr>
            <p:ph type="title" idx="4294967295"/>
          </p:nvPr>
        </p:nvSpPr>
        <p:spPr>
          <a:xfrm>
            <a:off x="2024034" y="285729"/>
            <a:ext cx="8229600" cy="796925"/>
          </a:xfrm>
        </p:spPr>
        <p:txBody>
          <a:bodyPr/>
          <a:lstStyle/>
          <a:p>
            <a:pPr>
              <a:defRPr/>
            </a:pPr>
            <a:r>
              <a:rPr lang="ru-RU" sz="4000" dirty="0">
                <a:solidFill>
                  <a:schemeClr val="tx2"/>
                </a:solidFill>
                <a:latin typeface="Arial Black" pitchFamily="34" charset="0"/>
              </a:rPr>
              <a:t>Без сознания</a:t>
            </a:r>
          </a:p>
        </p:txBody>
      </p:sp>
      <p:pic>
        <p:nvPicPr>
          <p:cNvPr id="52227" name="Picture 2"/>
          <p:cNvPicPr>
            <a:picLocks noGrp="1" noChangeAspect="1" noChangeArrowheads="1"/>
          </p:cNvPicPr>
          <p:nvPr>
            <p:ph idx="4294967295"/>
          </p:nvPr>
        </p:nvPicPr>
        <p:blipFill>
          <a:blip r:embed="rId2"/>
          <a:srcRect/>
          <a:stretch>
            <a:fillRect/>
          </a:stretch>
        </p:blipFill>
        <p:spPr>
          <a:xfrm>
            <a:off x="1881158" y="1000108"/>
            <a:ext cx="2508250" cy="1924050"/>
          </a:xfrm>
          <a:noFill/>
        </p:spPr>
      </p:pic>
      <p:sp>
        <p:nvSpPr>
          <p:cNvPr id="52228" name="TextBox 5"/>
          <p:cNvSpPr txBox="1">
            <a:spLocks noChangeArrowheads="1"/>
          </p:cNvSpPr>
          <p:nvPr/>
        </p:nvSpPr>
        <p:spPr bwMode="auto">
          <a:xfrm>
            <a:off x="4524375" y="1071563"/>
            <a:ext cx="2291846" cy="1938992"/>
          </a:xfrm>
          <a:prstGeom prst="rect">
            <a:avLst/>
          </a:prstGeom>
          <a:noFill/>
          <a:ln w="9525">
            <a:noFill/>
            <a:miter lim="800000"/>
            <a:headEnd/>
            <a:tailEnd/>
          </a:ln>
        </p:spPr>
        <p:txBody>
          <a:bodyPr wrap="none">
            <a:spAutoFit/>
          </a:bodyPr>
          <a:lstStyle/>
          <a:p>
            <a:r>
              <a:rPr lang="ru-RU" sz="2000"/>
              <a:t>позвать на помощь</a:t>
            </a:r>
          </a:p>
          <a:p>
            <a:endParaRPr lang="ru-RU" sz="2000"/>
          </a:p>
          <a:p>
            <a:r>
              <a:rPr lang="ru-RU" sz="2000"/>
              <a:t>освободить ВДП</a:t>
            </a:r>
          </a:p>
          <a:p>
            <a:endParaRPr lang="ru-RU" sz="2000"/>
          </a:p>
          <a:p>
            <a:endParaRPr lang="ru-RU" sz="2000"/>
          </a:p>
          <a:p>
            <a:r>
              <a:rPr lang="ru-RU" sz="2000"/>
              <a:t>оценить дыхание</a:t>
            </a:r>
          </a:p>
        </p:txBody>
      </p:sp>
      <p:pic>
        <p:nvPicPr>
          <p:cNvPr id="52229" name="Picture 3"/>
          <p:cNvPicPr>
            <a:picLocks noChangeAspect="1" noChangeArrowheads="1"/>
          </p:cNvPicPr>
          <p:nvPr/>
        </p:nvPicPr>
        <p:blipFill>
          <a:blip r:embed="rId3"/>
          <a:srcRect/>
          <a:stretch>
            <a:fillRect/>
          </a:stretch>
        </p:blipFill>
        <p:spPr bwMode="auto">
          <a:xfrm>
            <a:off x="7739075" y="1000109"/>
            <a:ext cx="2428875" cy="1857375"/>
          </a:xfrm>
          <a:prstGeom prst="rect">
            <a:avLst/>
          </a:prstGeom>
          <a:noFill/>
          <a:ln w="9525">
            <a:noFill/>
            <a:miter lim="800000"/>
            <a:headEnd/>
            <a:tailEnd/>
          </a:ln>
        </p:spPr>
      </p:pic>
      <p:sp>
        <p:nvSpPr>
          <p:cNvPr id="52230" name="TextBox 7"/>
          <p:cNvSpPr txBox="1">
            <a:spLocks noChangeArrowheads="1"/>
          </p:cNvSpPr>
          <p:nvPr/>
        </p:nvSpPr>
        <p:spPr bwMode="auto">
          <a:xfrm>
            <a:off x="1738313" y="3143250"/>
            <a:ext cx="2500312" cy="1754188"/>
          </a:xfrm>
          <a:prstGeom prst="rect">
            <a:avLst/>
          </a:prstGeom>
          <a:noFill/>
          <a:ln w="9525">
            <a:noFill/>
            <a:miter lim="800000"/>
            <a:headEnd/>
            <a:tailEnd/>
          </a:ln>
        </p:spPr>
        <p:txBody>
          <a:bodyPr>
            <a:spAutoFit/>
          </a:bodyPr>
          <a:lstStyle/>
          <a:p>
            <a:pPr algn="ctr"/>
            <a:r>
              <a:rPr lang="ru-RU">
                <a:latin typeface="Arial" pitchFamily="34" charset="0"/>
              </a:rPr>
              <a:t>разгибание головы, подъем подбородка</a:t>
            </a:r>
          </a:p>
          <a:p>
            <a:pPr algn="ctr"/>
            <a:endParaRPr lang="ru-RU">
              <a:latin typeface="Arial" pitchFamily="34" charset="0"/>
            </a:endParaRPr>
          </a:p>
          <a:p>
            <a:pPr algn="ctr"/>
            <a:r>
              <a:rPr lang="ru-RU">
                <a:latin typeface="Arial" pitchFamily="34" charset="0"/>
              </a:rPr>
              <a:t>у детей до года нейтральное положение</a:t>
            </a:r>
          </a:p>
        </p:txBody>
      </p:sp>
      <p:sp>
        <p:nvSpPr>
          <p:cNvPr id="52231" name="TextBox 8"/>
          <p:cNvSpPr txBox="1">
            <a:spLocks noChangeArrowheads="1"/>
          </p:cNvSpPr>
          <p:nvPr/>
        </p:nvSpPr>
        <p:spPr bwMode="auto">
          <a:xfrm>
            <a:off x="7310447" y="3000373"/>
            <a:ext cx="3214687" cy="1477963"/>
          </a:xfrm>
          <a:prstGeom prst="rect">
            <a:avLst/>
          </a:prstGeom>
          <a:noFill/>
          <a:ln w="9525">
            <a:noFill/>
            <a:miter lim="800000"/>
            <a:headEnd/>
            <a:tailEnd/>
          </a:ln>
        </p:spPr>
        <p:txBody>
          <a:bodyPr>
            <a:spAutoFit/>
          </a:bodyPr>
          <a:lstStyle/>
          <a:p>
            <a:pPr algn="ctr"/>
            <a:r>
              <a:rPr lang="ru-RU" dirty="0">
                <a:latin typeface="Arial" pitchFamily="34" charset="0"/>
              </a:rPr>
              <a:t>выведение нижней челюсти</a:t>
            </a:r>
          </a:p>
          <a:p>
            <a:pPr algn="ctr"/>
            <a:r>
              <a:rPr lang="ru-RU" dirty="0">
                <a:latin typeface="Arial" pitchFamily="34" charset="0"/>
              </a:rPr>
              <a:t> при подозрении на </a:t>
            </a:r>
          </a:p>
          <a:p>
            <a:pPr algn="ctr"/>
            <a:r>
              <a:rPr lang="ru-RU" dirty="0">
                <a:latin typeface="Arial" pitchFamily="34" charset="0"/>
              </a:rPr>
              <a:t>травму шейного отдела </a:t>
            </a:r>
          </a:p>
          <a:p>
            <a:pPr algn="ctr"/>
            <a:r>
              <a:rPr lang="ru-RU" dirty="0">
                <a:latin typeface="Arial" pitchFamily="34" charset="0"/>
              </a:rPr>
              <a:t>позвоночника </a:t>
            </a:r>
          </a:p>
          <a:p>
            <a:pPr algn="ctr"/>
            <a:r>
              <a:rPr lang="ru-RU" dirty="0">
                <a:latin typeface="Arial" pitchFamily="34" charset="0"/>
              </a:rPr>
              <a:t>(но не допустить гипоксию) </a:t>
            </a:r>
          </a:p>
        </p:txBody>
      </p:sp>
      <p:pic>
        <p:nvPicPr>
          <p:cNvPr id="52232" name="Picture 4"/>
          <p:cNvPicPr>
            <a:picLocks noChangeAspect="1" noChangeArrowheads="1"/>
          </p:cNvPicPr>
          <p:nvPr/>
        </p:nvPicPr>
        <p:blipFill>
          <a:blip r:embed="rId4"/>
          <a:srcRect/>
          <a:stretch>
            <a:fillRect/>
          </a:stretch>
        </p:blipFill>
        <p:spPr bwMode="auto">
          <a:xfrm>
            <a:off x="4524375" y="4500564"/>
            <a:ext cx="2857500" cy="2143125"/>
          </a:xfrm>
          <a:prstGeom prst="rect">
            <a:avLst/>
          </a:prstGeom>
          <a:noFill/>
          <a:ln w="9525">
            <a:noFill/>
            <a:miter lim="800000"/>
            <a:headEnd/>
            <a:tailEnd/>
          </a:ln>
        </p:spPr>
      </p:pic>
      <p:sp>
        <p:nvSpPr>
          <p:cNvPr id="52233" name="TextBox 10"/>
          <p:cNvSpPr txBox="1">
            <a:spLocks noChangeArrowheads="1"/>
          </p:cNvSpPr>
          <p:nvPr/>
        </p:nvSpPr>
        <p:spPr bwMode="auto">
          <a:xfrm>
            <a:off x="4364835" y="4012231"/>
            <a:ext cx="2819400" cy="369888"/>
          </a:xfrm>
          <a:prstGeom prst="rect">
            <a:avLst/>
          </a:prstGeom>
          <a:noFill/>
          <a:ln w="9525">
            <a:noFill/>
            <a:miter lim="800000"/>
            <a:headEnd/>
            <a:tailEnd/>
          </a:ln>
        </p:spPr>
        <p:txBody>
          <a:bodyPr wrap="none">
            <a:spAutoFit/>
          </a:bodyPr>
          <a:lstStyle/>
          <a:p>
            <a:r>
              <a:rPr lang="ru-RU" dirty="0">
                <a:latin typeface="Arial" pitchFamily="34" charset="0"/>
              </a:rPr>
              <a:t>«слышу, вижу, ощущаю»</a:t>
            </a:r>
          </a:p>
        </p:txBody>
      </p:sp>
      <p:sp>
        <p:nvSpPr>
          <p:cNvPr id="12" name="Стрелка вниз 11"/>
          <p:cNvSpPr/>
          <p:nvPr/>
        </p:nvSpPr>
        <p:spPr>
          <a:xfrm>
            <a:off x="5488785" y="3215095"/>
            <a:ext cx="285750" cy="500062"/>
          </a:xfrm>
          <a:prstGeom prst="down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52235" name="TextBox 12"/>
          <p:cNvSpPr txBox="1">
            <a:spLocks noChangeArrowheads="1"/>
          </p:cNvSpPr>
          <p:nvPr/>
        </p:nvSpPr>
        <p:spPr bwMode="auto">
          <a:xfrm>
            <a:off x="7453323" y="5643579"/>
            <a:ext cx="1230313" cy="369887"/>
          </a:xfrm>
          <a:prstGeom prst="rect">
            <a:avLst/>
          </a:prstGeom>
          <a:noFill/>
          <a:ln w="9525">
            <a:noFill/>
            <a:miter lim="800000"/>
            <a:headEnd/>
            <a:tailEnd/>
          </a:ln>
        </p:spPr>
        <p:txBody>
          <a:bodyPr wrap="none">
            <a:spAutoFit/>
          </a:bodyPr>
          <a:lstStyle/>
          <a:p>
            <a:r>
              <a:rPr lang="ru-RU">
                <a:solidFill>
                  <a:schemeClr val="bg1"/>
                </a:solidFill>
                <a:latin typeface="Arial" pitchFamily="34" charset="0"/>
              </a:rPr>
              <a:t>10 секунд</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Заголовок 1"/>
          <p:cNvSpPr>
            <a:spLocks noGrp="1"/>
          </p:cNvSpPr>
          <p:nvPr>
            <p:ph type="title" idx="4294967295"/>
          </p:nvPr>
        </p:nvSpPr>
        <p:spPr>
          <a:xfrm>
            <a:off x="1524001" y="500064"/>
            <a:ext cx="8543925" cy="2143125"/>
          </a:xfrm>
        </p:spPr>
        <p:txBody>
          <a:bodyPr/>
          <a:lstStyle/>
          <a:p>
            <a:pPr>
              <a:defRPr/>
            </a:pPr>
            <a:r>
              <a:rPr lang="ru-RU" sz="3200" dirty="0">
                <a:solidFill>
                  <a:schemeClr val="tx2"/>
                </a:solidFill>
                <a:latin typeface="Arial Black" pitchFamily="34" charset="0"/>
                <a:cs typeface="Arial" charset="0"/>
              </a:rPr>
              <a:t>       не дышит или </a:t>
            </a:r>
            <a:r>
              <a:rPr lang="ru-RU" sz="3200" dirty="0" err="1">
                <a:solidFill>
                  <a:schemeClr val="tx2"/>
                </a:solidFill>
                <a:latin typeface="Arial Black" pitchFamily="34" charset="0"/>
                <a:cs typeface="Arial" charset="0"/>
              </a:rPr>
              <a:t>гаспинг-дыхание</a:t>
            </a:r>
            <a:r>
              <a:rPr lang="ru-RU" sz="3200" dirty="0">
                <a:solidFill>
                  <a:schemeClr val="tx2"/>
                </a:solidFill>
                <a:latin typeface="Arial Black" pitchFamily="34" charset="0"/>
                <a:cs typeface="Arial" charset="0"/>
              </a:rPr>
              <a:t> </a:t>
            </a:r>
            <a:r>
              <a:rPr lang="ru-RU" sz="2000" dirty="0">
                <a:latin typeface="Arial" charset="0"/>
                <a:cs typeface="Arial" charset="0"/>
              </a:rPr>
              <a:t>послать за помощью, если возможно за </a:t>
            </a:r>
            <a:r>
              <a:rPr lang="ru-RU" sz="2000" dirty="0">
                <a:solidFill>
                  <a:srgbClr val="FF0000"/>
                </a:solidFill>
                <a:latin typeface="Arial Black" pitchFamily="34" charset="0"/>
                <a:cs typeface="Arial" charset="0"/>
              </a:rPr>
              <a:t>АНД</a:t>
            </a:r>
            <a:br>
              <a:rPr lang="ru-RU" sz="2000" dirty="0">
                <a:solidFill>
                  <a:srgbClr val="FF0000"/>
                </a:solidFill>
                <a:latin typeface="Arial" charset="0"/>
                <a:cs typeface="Arial" charset="0"/>
              </a:rPr>
            </a:br>
            <a:r>
              <a:rPr lang="ru-RU" sz="2000" dirty="0">
                <a:latin typeface="Arial" charset="0"/>
                <a:cs typeface="Arial" charset="0"/>
              </a:rPr>
              <a:t>вызвать </a:t>
            </a:r>
            <a:r>
              <a:rPr lang="ru-RU" sz="2000" dirty="0">
                <a:solidFill>
                  <a:srgbClr val="FF0000"/>
                </a:solidFill>
                <a:latin typeface="Arial Black" pitchFamily="34" charset="0"/>
                <a:cs typeface="Arial" charset="0"/>
              </a:rPr>
              <a:t>112</a:t>
            </a:r>
            <a:br>
              <a:rPr lang="ru-RU" sz="2000" dirty="0">
                <a:solidFill>
                  <a:srgbClr val="FF0000"/>
                </a:solidFill>
                <a:latin typeface="Arial" charset="0"/>
                <a:cs typeface="Arial" charset="0"/>
              </a:rPr>
            </a:br>
            <a:r>
              <a:rPr lang="ru-RU" sz="2000" dirty="0">
                <a:latin typeface="Arial" charset="0"/>
                <a:cs typeface="Arial" charset="0"/>
              </a:rPr>
              <a:t>пальпация пульса на сонных или других артериях не является точным методом определения наличия или отсутствия кровообращения (только профессионалам не более 10 сек)</a:t>
            </a:r>
            <a:endParaRPr lang="ru-RU" sz="3200" dirty="0">
              <a:solidFill>
                <a:schemeClr val="tx2"/>
              </a:solidFill>
              <a:latin typeface="Arial Black" pitchFamily="34" charset="0"/>
              <a:cs typeface="Arial" charset="0"/>
            </a:endParaRPr>
          </a:p>
        </p:txBody>
      </p:sp>
      <p:sp>
        <p:nvSpPr>
          <p:cNvPr id="5" name="Стрелка вправо 4"/>
          <p:cNvSpPr/>
          <p:nvPr/>
        </p:nvSpPr>
        <p:spPr>
          <a:xfrm>
            <a:off x="1881188" y="642939"/>
            <a:ext cx="571500" cy="42862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54276" name="Picture 4"/>
          <p:cNvPicPr>
            <a:picLocks noChangeAspect="1" noChangeArrowheads="1"/>
          </p:cNvPicPr>
          <p:nvPr/>
        </p:nvPicPr>
        <p:blipFill>
          <a:blip r:embed="rId2"/>
          <a:srcRect/>
          <a:stretch>
            <a:fillRect/>
          </a:stretch>
        </p:blipFill>
        <p:spPr bwMode="auto">
          <a:xfrm>
            <a:off x="1881189" y="4572001"/>
            <a:ext cx="2928937" cy="2143125"/>
          </a:xfrm>
          <a:prstGeom prst="rect">
            <a:avLst/>
          </a:prstGeom>
          <a:noFill/>
          <a:ln w="9525">
            <a:noFill/>
            <a:miter lim="800000"/>
            <a:headEnd/>
            <a:tailEnd/>
          </a:ln>
        </p:spPr>
      </p:pic>
      <p:sp>
        <p:nvSpPr>
          <p:cNvPr id="54277" name="TextBox 8"/>
          <p:cNvSpPr txBox="1">
            <a:spLocks noChangeArrowheads="1"/>
          </p:cNvSpPr>
          <p:nvPr/>
        </p:nvSpPr>
        <p:spPr bwMode="auto">
          <a:xfrm>
            <a:off x="1666876" y="2786064"/>
            <a:ext cx="2714625" cy="369887"/>
          </a:xfrm>
          <a:prstGeom prst="rect">
            <a:avLst/>
          </a:prstGeom>
          <a:noFill/>
          <a:ln w="9525">
            <a:noFill/>
            <a:miter lim="800000"/>
            <a:headEnd/>
            <a:tailEnd/>
          </a:ln>
        </p:spPr>
        <p:txBody>
          <a:bodyPr>
            <a:spAutoFit/>
          </a:bodyPr>
          <a:lstStyle/>
          <a:p>
            <a:pPr algn="ctr">
              <a:buFont typeface="Arial" pitchFamily="34" charset="0"/>
              <a:buChar char="•"/>
            </a:pPr>
            <a:endParaRPr lang="ru-RU">
              <a:latin typeface="Arial" pitchFamily="34" charset="0"/>
            </a:endParaRPr>
          </a:p>
        </p:txBody>
      </p:sp>
      <p:pic>
        <p:nvPicPr>
          <p:cNvPr id="54278" name="Picture 5"/>
          <p:cNvPicPr>
            <a:picLocks noChangeAspect="1" noChangeArrowheads="1"/>
          </p:cNvPicPr>
          <p:nvPr/>
        </p:nvPicPr>
        <p:blipFill>
          <a:blip r:embed="rId3"/>
          <a:srcRect/>
          <a:stretch>
            <a:fillRect/>
          </a:stretch>
        </p:blipFill>
        <p:spPr bwMode="auto">
          <a:xfrm>
            <a:off x="6667501" y="4643438"/>
            <a:ext cx="3540125" cy="2000250"/>
          </a:xfrm>
          <a:prstGeom prst="rect">
            <a:avLst/>
          </a:prstGeom>
          <a:noFill/>
          <a:ln w="9525">
            <a:noFill/>
            <a:miter lim="800000"/>
            <a:headEnd/>
            <a:tailEnd/>
          </a:ln>
        </p:spPr>
      </p:pic>
      <p:sp>
        <p:nvSpPr>
          <p:cNvPr id="14" name="Стрелка вниз 13"/>
          <p:cNvSpPr/>
          <p:nvPr/>
        </p:nvSpPr>
        <p:spPr>
          <a:xfrm>
            <a:off x="4381500" y="2714625"/>
            <a:ext cx="571500" cy="1714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latin typeface="Arial Black" pitchFamily="34" charset="0"/>
              </a:rPr>
              <a:t>АВС</a:t>
            </a:r>
          </a:p>
        </p:txBody>
      </p:sp>
      <p:sp>
        <p:nvSpPr>
          <p:cNvPr id="15" name="Стрелка вниз 14"/>
          <p:cNvSpPr/>
          <p:nvPr/>
        </p:nvSpPr>
        <p:spPr>
          <a:xfrm>
            <a:off x="6881813" y="2643188"/>
            <a:ext cx="571500" cy="17145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latin typeface="Arial Black" pitchFamily="34" charset="0"/>
              </a:rPr>
              <a:t>CAB</a:t>
            </a:r>
            <a:endParaRPr lang="ru-RU" dirty="0">
              <a:latin typeface="Arial Black" pitchFamily="34" charset="0"/>
            </a:endParaRPr>
          </a:p>
        </p:txBody>
      </p:sp>
      <p:sp>
        <p:nvSpPr>
          <p:cNvPr id="16" name="Скругленный прямоугольник 15"/>
          <p:cNvSpPr/>
          <p:nvPr/>
        </p:nvSpPr>
        <p:spPr>
          <a:xfrm>
            <a:off x="1809750" y="2786063"/>
            <a:ext cx="2286000" cy="1363662"/>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itchFamily="34" charset="0"/>
              <a:buChar char="•"/>
              <a:defRPr/>
            </a:pPr>
            <a:r>
              <a:rPr lang="ru-RU" b="1" dirty="0">
                <a:solidFill>
                  <a:schemeClr val="bg1"/>
                </a:solidFill>
              </a:rPr>
              <a:t>случаи первичной асфиксии у взрослых</a:t>
            </a:r>
          </a:p>
          <a:p>
            <a:pPr algn="ctr">
              <a:buFont typeface="Arial" pitchFamily="34" charset="0"/>
              <a:buChar char="•"/>
              <a:defRPr/>
            </a:pPr>
            <a:r>
              <a:rPr lang="ru-RU" b="1" dirty="0">
                <a:solidFill>
                  <a:schemeClr val="bg1"/>
                </a:solidFill>
              </a:rPr>
              <a:t>дети </a:t>
            </a:r>
            <a:endParaRPr lang="ru-RU" b="1" dirty="0">
              <a:solidFill>
                <a:schemeClr val="bg1"/>
              </a:solidFill>
              <a:latin typeface="Arial" pitchFamily="34" charset="0"/>
              <a:cs typeface="Arial" pitchFamily="34" charset="0"/>
            </a:endParaRPr>
          </a:p>
        </p:txBody>
      </p:sp>
      <p:sp>
        <p:nvSpPr>
          <p:cNvPr id="18" name="Скругленный прямоугольник 17"/>
          <p:cNvSpPr/>
          <p:nvPr/>
        </p:nvSpPr>
        <p:spPr>
          <a:xfrm>
            <a:off x="8167688" y="2857500"/>
            <a:ext cx="1485900" cy="9144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b="1" dirty="0">
                <a:solidFill>
                  <a:schemeClr val="bg1"/>
                </a:solidFill>
              </a:rPr>
              <a:t>взрослые</a:t>
            </a:r>
          </a:p>
        </p:txBody>
      </p:sp>
      <p:sp>
        <p:nvSpPr>
          <p:cNvPr id="20" name="Стрелка вправо 19"/>
          <p:cNvSpPr/>
          <p:nvPr/>
        </p:nvSpPr>
        <p:spPr>
          <a:xfrm>
            <a:off x="4810125" y="6000750"/>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1" name="Стрелка вправо 20"/>
          <p:cNvSpPr/>
          <p:nvPr/>
        </p:nvSpPr>
        <p:spPr>
          <a:xfrm rot="10800000">
            <a:off x="5667375" y="5357814"/>
            <a:ext cx="977900" cy="484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54285" name="TextBox 22"/>
          <p:cNvSpPr txBox="1">
            <a:spLocks noChangeArrowheads="1"/>
          </p:cNvSpPr>
          <p:nvPr/>
        </p:nvSpPr>
        <p:spPr bwMode="auto">
          <a:xfrm>
            <a:off x="5450061" y="3071814"/>
            <a:ext cx="1133131" cy="954107"/>
          </a:xfrm>
          <a:prstGeom prst="rect">
            <a:avLst/>
          </a:prstGeom>
          <a:noFill/>
          <a:ln w="9525">
            <a:noFill/>
            <a:miter lim="800000"/>
            <a:headEnd/>
            <a:tailEnd/>
          </a:ln>
        </p:spPr>
        <p:txBody>
          <a:bodyPr wrap="none">
            <a:spAutoFit/>
          </a:bodyPr>
          <a:lstStyle/>
          <a:p>
            <a:pPr algn="ctr"/>
            <a:r>
              <a:rPr lang="ru-RU" sz="2800">
                <a:solidFill>
                  <a:srgbClr val="FF0000"/>
                </a:solidFill>
              </a:rPr>
              <a:t>АВД</a:t>
            </a:r>
          </a:p>
          <a:p>
            <a:pPr algn="ctr"/>
            <a:r>
              <a:rPr lang="ru-RU" sz="2800"/>
              <a:t>время</a:t>
            </a:r>
          </a:p>
        </p:txBody>
      </p:sp>
      <p:pic>
        <p:nvPicPr>
          <p:cNvPr id="54286" name="Picture 15"/>
          <p:cNvPicPr>
            <a:picLocks noChangeAspect="1" noChangeArrowheads="1"/>
          </p:cNvPicPr>
          <p:nvPr/>
        </p:nvPicPr>
        <p:blipFill>
          <a:blip r:embed="rId4"/>
          <a:srcRect/>
          <a:stretch>
            <a:fillRect/>
          </a:stretch>
        </p:blipFill>
        <p:spPr bwMode="auto">
          <a:xfrm>
            <a:off x="5375275" y="3933825"/>
            <a:ext cx="1295400" cy="719138"/>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Заголовок 4"/>
          <p:cNvSpPr>
            <a:spLocks noGrp="1"/>
          </p:cNvSpPr>
          <p:nvPr>
            <p:ph type="title"/>
          </p:nvPr>
        </p:nvSpPr>
        <p:spPr>
          <a:xfrm>
            <a:off x="1981200" y="500064"/>
            <a:ext cx="8229600" cy="917575"/>
          </a:xfrm>
        </p:spPr>
        <p:txBody>
          <a:bodyPr/>
          <a:lstStyle/>
          <a:p>
            <a:pPr>
              <a:defRPr/>
            </a:pPr>
            <a:r>
              <a:rPr lang="ru-RU" sz="3600">
                <a:solidFill>
                  <a:schemeClr val="tx2"/>
                </a:solidFill>
                <a:latin typeface="Arial Black" pitchFamily="34" charset="0"/>
              </a:rPr>
              <a:t>Компрессии грудной клетки</a:t>
            </a:r>
          </a:p>
        </p:txBody>
      </p:sp>
      <p:pic>
        <p:nvPicPr>
          <p:cNvPr id="55299" name="Picture 3"/>
          <p:cNvPicPr>
            <a:picLocks noGrp="1" noChangeAspect="1" noChangeArrowheads="1"/>
          </p:cNvPicPr>
          <p:nvPr>
            <p:ph sz="half" idx="1"/>
          </p:nvPr>
        </p:nvPicPr>
        <p:blipFill>
          <a:blip r:embed="rId2"/>
          <a:srcRect/>
          <a:stretch>
            <a:fillRect/>
          </a:stretch>
        </p:blipFill>
        <p:spPr>
          <a:xfrm>
            <a:off x="1738283" y="1714488"/>
            <a:ext cx="3519487" cy="4525962"/>
          </a:xfrm>
          <a:noFill/>
        </p:spPr>
      </p:pic>
      <p:sp>
        <p:nvSpPr>
          <p:cNvPr id="55300" name="Содержимое 6"/>
          <p:cNvSpPr>
            <a:spLocks noGrp="1"/>
          </p:cNvSpPr>
          <p:nvPr>
            <p:ph sz="half" idx="2"/>
          </p:nvPr>
        </p:nvSpPr>
        <p:spPr>
          <a:xfrm>
            <a:off x="5310189" y="1571626"/>
            <a:ext cx="5214937" cy="5000625"/>
          </a:xfrm>
        </p:spPr>
        <p:txBody>
          <a:bodyPr/>
          <a:lstStyle/>
          <a:p>
            <a:r>
              <a:rPr lang="ru-RU" sz="2400" dirty="0">
                <a:latin typeface="Arial" pitchFamily="34" charset="0"/>
                <a:cs typeface="Arial" pitchFamily="34" charset="0"/>
              </a:rPr>
              <a:t>на твердой, ровной поверхности</a:t>
            </a:r>
          </a:p>
          <a:p>
            <a:r>
              <a:rPr lang="ru-RU" sz="2400" dirty="0">
                <a:latin typeface="Arial" pitchFamily="34" charset="0"/>
                <a:cs typeface="Arial" pitchFamily="34" charset="0"/>
              </a:rPr>
              <a:t>в центр грудной клетки (нижняя половина грудины), прямыми руками в «замке»</a:t>
            </a:r>
          </a:p>
          <a:p>
            <a:r>
              <a:rPr lang="ru-RU" sz="2400" dirty="0">
                <a:latin typeface="Arial" pitchFamily="34" charset="0"/>
                <a:cs typeface="Arial" pitchFamily="34" charset="0"/>
              </a:rPr>
              <a:t>Амплитуда не менее 5 см (не более 6 см)</a:t>
            </a:r>
          </a:p>
          <a:p>
            <a:r>
              <a:rPr lang="ru-RU" sz="2400" dirty="0">
                <a:latin typeface="Arial" pitchFamily="34" charset="0"/>
                <a:cs typeface="Arial" pitchFamily="34" charset="0"/>
              </a:rPr>
              <a:t>не менее 100/мин (не более 120)</a:t>
            </a:r>
          </a:p>
          <a:p>
            <a:r>
              <a:rPr lang="ru-RU" sz="2400" dirty="0">
                <a:latin typeface="Arial" pitchFamily="34" charset="0"/>
                <a:cs typeface="Arial" pitchFamily="34" charset="0"/>
              </a:rPr>
              <a:t>с минимальными перерывами (не более 10 сек)</a:t>
            </a:r>
          </a:p>
          <a:p>
            <a:r>
              <a:rPr lang="ru-RU" sz="2400" dirty="0">
                <a:latin typeface="Arial" pitchFamily="34" charset="0"/>
                <a:cs typeface="Arial" pitchFamily="34" charset="0"/>
              </a:rPr>
              <a:t>обязательна декомпрессия</a:t>
            </a:r>
          </a:p>
          <a:p>
            <a:r>
              <a:rPr lang="ru-RU" sz="2400" dirty="0" err="1">
                <a:latin typeface="Arial" pitchFamily="34" charset="0"/>
                <a:cs typeface="Arial" pitchFamily="34" charset="0"/>
              </a:rPr>
              <a:t>компрессии:вдохи</a:t>
            </a:r>
            <a:r>
              <a:rPr lang="ru-RU" sz="2400" dirty="0">
                <a:latin typeface="Arial" pitchFamily="34" charset="0"/>
                <a:cs typeface="Arial" pitchFamily="34" charset="0"/>
              </a:rPr>
              <a:t> = 30:2</a:t>
            </a:r>
          </a:p>
          <a:p>
            <a:endParaRPr lang="ru-RU" sz="2400" dirty="0">
              <a:latin typeface="Arial" pitchFamily="34" charset="0"/>
              <a:cs typeface="Arial"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4"/>
          <p:cNvSpPr>
            <a:spLocks noGrp="1"/>
          </p:cNvSpPr>
          <p:nvPr>
            <p:ph type="title" idx="4294967295"/>
          </p:nvPr>
        </p:nvSpPr>
        <p:spPr>
          <a:xfrm>
            <a:off x="2095472" y="785794"/>
            <a:ext cx="8229600" cy="1071562"/>
          </a:xfrm>
        </p:spPr>
        <p:txBody>
          <a:bodyPr>
            <a:normAutofit fontScale="90000"/>
          </a:bodyPr>
          <a:lstStyle/>
          <a:p>
            <a:pPr>
              <a:defRPr/>
            </a:pPr>
            <a:r>
              <a:rPr lang="ru-RU" sz="2800" dirty="0">
                <a:solidFill>
                  <a:schemeClr val="tx2"/>
                </a:solidFill>
                <a:latin typeface="Arial Black" pitchFamily="34" charset="0"/>
              </a:rPr>
              <a:t>Место соприкосновения руки и грудины при непрямом массаже сердца </a:t>
            </a:r>
          </a:p>
        </p:txBody>
      </p:sp>
      <p:pic>
        <p:nvPicPr>
          <p:cNvPr id="56323" name="Picture 3"/>
          <p:cNvPicPr>
            <a:picLocks noGrp="1" noChangeAspect="1" noChangeArrowheads="1"/>
          </p:cNvPicPr>
          <p:nvPr>
            <p:ph idx="4294967295"/>
          </p:nvPr>
        </p:nvPicPr>
        <p:blipFill>
          <a:blip r:embed="rId2"/>
          <a:srcRect/>
          <a:stretch>
            <a:fillRect/>
          </a:stretch>
        </p:blipFill>
        <p:spPr>
          <a:xfrm>
            <a:off x="2666977" y="2000241"/>
            <a:ext cx="6669087" cy="4524375"/>
          </a:xfr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4"/>
          <p:cNvSpPr>
            <a:spLocks noGrp="1"/>
          </p:cNvSpPr>
          <p:nvPr>
            <p:ph type="title" idx="4294967295"/>
          </p:nvPr>
        </p:nvSpPr>
        <p:spPr>
          <a:xfrm>
            <a:off x="2095472" y="785794"/>
            <a:ext cx="8229600" cy="1071562"/>
          </a:xfrm>
        </p:spPr>
        <p:txBody>
          <a:bodyPr>
            <a:normAutofit/>
          </a:bodyPr>
          <a:lstStyle/>
          <a:p>
            <a:pPr>
              <a:defRPr/>
            </a:pPr>
            <a:r>
              <a:rPr lang="ru-RU" sz="2800" dirty="0">
                <a:solidFill>
                  <a:schemeClr val="tx2"/>
                </a:solidFill>
                <a:latin typeface="Arial Black" pitchFamily="34" charset="0"/>
              </a:rPr>
              <a:t>Альтернативная позиция )</a:t>
            </a:r>
          </a:p>
        </p:txBody>
      </p:sp>
      <p:pic>
        <p:nvPicPr>
          <p:cNvPr id="5122" name="Picture 2" descr="Сердечно легочная реанимация у детей - Записки детского врач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3592" y="2492896"/>
            <a:ext cx="7879641" cy="331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91380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Заголовок 1"/>
          <p:cNvSpPr>
            <a:spLocks noGrp="1"/>
          </p:cNvSpPr>
          <p:nvPr>
            <p:ph type="title"/>
          </p:nvPr>
        </p:nvSpPr>
        <p:spPr>
          <a:xfrm>
            <a:off x="1981200" y="642938"/>
            <a:ext cx="8229600" cy="774700"/>
          </a:xfrm>
        </p:spPr>
        <p:txBody>
          <a:bodyPr/>
          <a:lstStyle/>
          <a:p>
            <a:pPr>
              <a:defRPr/>
            </a:pPr>
            <a:r>
              <a:rPr lang="ru-RU" sz="2800">
                <a:solidFill>
                  <a:schemeClr val="tx2"/>
                </a:solidFill>
                <a:latin typeface="Arial Black" pitchFamily="34" charset="0"/>
              </a:rPr>
              <a:t>Компрессии грудной клетки у детей</a:t>
            </a:r>
            <a:endParaRPr lang="ru-RU" sz="2800"/>
          </a:p>
        </p:txBody>
      </p:sp>
      <p:pic>
        <p:nvPicPr>
          <p:cNvPr id="57347" name="Picture 3"/>
          <p:cNvPicPr>
            <a:picLocks noGrp="1" noChangeAspect="1" noChangeArrowheads="1"/>
          </p:cNvPicPr>
          <p:nvPr>
            <p:ph sz="half" idx="1"/>
          </p:nvPr>
        </p:nvPicPr>
        <p:blipFill>
          <a:blip r:embed="rId2"/>
          <a:srcRect/>
          <a:stretch>
            <a:fillRect/>
          </a:stretch>
        </p:blipFill>
        <p:spPr>
          <a:xfrm>
            <a:off x="1738283" y="1928803"/>
            <a:ext cx="4500563" cy="3786187"/>
          </a:xfrm>
        </p:spPr>
      </p:pic>
      <p:sp>
        <p:nvSpPr>
          <p:cNvPr id="57348" name="Содержимое 3"/>
          <p:cNvSpPr>
            <a:spLocks noGrp="1"/>
          </p:cNvSpPr>
          <p:nvPr>
            <p:ph sz="half" idx="2"/>
          </p:nvPr>
        </p:nvSpPr>
        <p:spPr>
          <a:xfrm>
            <a:off x="6167438" y="1571626"/>
            <a:ext cx="4500562" cy="5000625"/>
          </a:xfrm>
        </p:spPr>
        <p:txBody>
          <a:bodyPr/>
          <a:lstStyle/>
          <a:p>
            <a:r>
              <a:rPr lang="ru-RU" sz="2000" dirty="0">
                <a:latin typeface="Arial" pitchFamily="34" charset="0"/>
                <a:cs typeface="Arial" pitchFamily="34" charset="0"/>
              </a:rPr>
              <a:t>100-120 в минуту</a:t>
            </a:r>
          </a:p>
          <a:p>
            <a:r>
              <a:rPr lang="ru-RU" sz="2000" dirty="0">
                <a:latin typeface="Arial" pitchFamily="34" charset="0"/>
                <a:cs typeface="Arial" pitchFamily="34" charset="0"/>
              </a:rPr>
              <a:t>на 1 поперечный палец выше мечевидного отростка</a:t>
            </a:r>
          </a:p>
          <a:p>
            <a:r>
              <a:rPr lang="ru-RU" sz="2000" dirty="0">
                <a:latin typeface="Arial" pitchFamily="34" charset="0"/>
                <a:cs typeface="Arial" pitchFamily="34" charset="0"/>
              </a:rPr>
              <a:t>амплитуда на 1/3 поперечного размера грудной клетки (~4 см у грудных детей, ~5 см у детей старше года)</a:t>
            </a:r>
          </a:p>
          <a:p>
            <a:r>
              <a:rPr lang="ru-RU" sz="2000" dirty="0">
                <a:latin typeface="Arial" pitchFamily="34" charset="0"/>
                <a:cs typeface="Arial" pitchFamily="34" charset="0"/>
              </a:rPr>
              <a:t>до 1 года - начать, если ЧСС &lt; 60/мин и признаки </a:t>
            </a:r>
            <a:r>
              <a:rPr lang="ru-RU" sz="2000" dirty="0" err="1">
                <a:latin typeface="Arial" pitchFamily="34" charset="0"/>
                <a:cs typeface="Arial" pitchFamily="34" charset="0"/>
              </a:rPr>
              <a:t>гипоперфузии</a:t>
            </a:r>
            <a:endParaRPr lang="ru-RU" sz="2000" dirty="0">
              <a:latin typeface="Arial" pitchFamily="34" charset="0"/>
              <a:cs typeface="Arial" pitchFamily="34" charset="0"/>
            </a:endParaRPr>
          </a:p>
          <a:p>
            <a:r>
              <a:rPr lang="ru-RU" sz="2000" dirty="0">
                <a:latin typeface="Arial" pitchFamily="34" charset="0"/>
                <a:cs typeface="Arial" pitchFamily="34" charset="0"/>
              </a:rPr>
              <a:t>соотношение 15:2 – два спасателя, 30:2 – один спасатель</a:t>
            </a:r>
          </a:p>
          <a:p>
            <a:pPr>
              <a:buFont typeface="Arial" pitchFamily="34" charset="0"/>
              <a:buNone/>
            </a:pPr>
            <a:r>
              <a:rPr lang="ru-RU" sz="2000" dirty="0">
                <a:latin typeface="Arial" pitchFamily="34" charset="0"/>
                <a:cs typeface="Arial" pitchFamily="34" charset="0"/>
              </a:rPr>
              <a:t>     3:1 - новорожденные</a:t>
            </a:r>
            <a:endParaRPr lang="ru-RU"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Заголовок 5"/>
          <p:cNvSpPr>
            <a:spLocks noGrp="1"/>
          </p:cNvSpPr>
          <p:nvPr>
            <p:ph type="title"/>
          </p:nvPr>
        </p:nvSpPr>
        <p:spPr>
          <a:xfrm>
            <a:off x="1981200" y="571500"/>
            <a:ext cx="8229600" cy="642938"/>
          </a:xfrm>
        </p:spPr>
        <p:txBody>
          <a:bodyPr/>
          <a:lstStyle/>
          <a:p>
            <a:pPr>
              <a:defRPr/>
            </a:pPr>
            <a:r>
              <a:rPr lang="ru-RU" sz="3600">
                <a:solidFill>
                  <a:schemeClr val="tx2"/>
                </a:solidFill>
                <a:latin typeface="Arial Black" pitchFamily="34" charset="0"/>
              </a:rPr>
              <a:t>Искусственные вдохи</a:t>
            </a:r>
          </a:p>
        </p:txBody>
      </p:sp>
      <p:pic>
        <p:nvPicPr>
          <p:cNvPr id="58371" name="Picture 3"/>
          <p:cNvPicPr>
            <a:picLocks noGrp="1" noChangeAspect="1" noChangeArrowheads="1"/>
          </p:cNvPicPr>
          <p:nvPr>
            <p:ph sz="half" idx="1"/>
          </p:nvPr>
        </p:nvPicPr>
        <p:blipFill>
          <a:blip r:embed="rId2"/>
          <a:srcRect/>
          <a:stretch>
            <a:fillRect/>
          </a:stretch>
        </p:blipFill>
        <p:spPr>
          <a:xfrm>
            <a:off x="1809720" y="1500175"/>
            <a:ext cx="3983038" cy="4525963"/>
          </a:xfrm>
          <a:noFill/>
        </p:spPr>
      </p:pic>
      <p:sp>
        <p:nvSpPr>
          <p:cNvPr id="58372" name="Содержимое 7"/>
          <p:cNvSpPr>
            <a:spLocks noGrp="1"/>
          </p:cNvSpPr>
          <p:nvPr>
            <p:ph sz="half" idx="2"/>
          </p:nvPr>
        </p:nvSpPr>
        <p:spPr>
          <a:xfrm>
            <a:off x="5810250" y="1285875"/>
            <a:ext cx="4857750" cy="5214938"/>
          </a:xfrm>
        </p:spPr>
        <p:txBody>
          <a:bodyPr/>
          <a:lstStyle/>
          <a:p>
            <a:r>
              <a:rPr lang="ru-RU" sz="2400" dirty="0">
                <a:latin typeface="Arial" pitchFamily="34" charset="0"/>
                <a:cs typeface="Arial" pitchFamily="34" charset="0"/>
              </a:rPr>
              <a:t>500-600 мл (6-7 мл/кг), 10/мин</a:t>
            </a:r>
          </a:p>
          <a:p>
            <a:pPr>
              <a:lnSpc>
                <a:spcPts val="2000"/>
              </a:lnSpc>
            </a:pPr>
            <a:r>
              <a:rPr lang="ru-RU" sz="2400" dirty="0">
                <a:latin typeface="Arial" pitchFamily="34" charset="0"/>
                <a:cs typeface="Arial" pitchFamily="34" charset="0"/>
              </a:rPr>
              <a:t>1сек-вдох            5 сек</a:t>
            </a:r>
          </a:p>
          <a:p>
            <a:pPr>
              <a:lnSpc>
                <a:spcPts val="2000"/>
              </a:lnSpc>
              <a:buNone/>
            </a:pPr>
            <a:r>
              <a:rPr lang="ru-RU" sz="2400" dirty="0">
                <a:latin typeface="Arial" pitchFamily="34" charset="0"/>
                <a:cs typeface="Arial" pitchFamily="34" charset="0"/>
              </a:rPr>
              <a:t>    1 </a:t>
            </a:r>
            <a:r>
              <a:rPr lang="ru-RU" sz="2400" dirty="0" err="1">
                <a:latin typeface="Arial" pitchFamily="34" charset="0"/>
                <a:cs typeface="Arial" pitchFamily="34" charset="0"/>
              </a:rPr>
              <a:t>сек-выдох</a:t>
            </a:r>
            <a:r>
              <a:rPr lang="ru-RU" sz="2400" dirty="0">
                <a:latin typeface="Arial" pitchFamily="34" charset="0"/>
                <a:cs typeface="Arial" pitchFamily="34" charset="0"/>
              </a:rPr>
              <a:t>      на 2 вдоха</a:t>
            </a:r>
          </a:p>
          <a:p>
            <a:r>
              <a:rPr lang="ru-RU" sz="2400" dirty="0">
                <a:latin typeface="Arial" pitchFamily="34" charset="0"/>
                <a:cs typeface="Arial" pitchFamily="34" charset="0"/>
              </a:rPr>
              <a:t>поддерживать открытыми ВДП</a:t>
            </a:r>
          </a:p>
          <a:p>
            <a:r>
              <a:rPr lang="ru-RU" sz="2400" dirty="0">
                <a:latin typeface="Arial" pitchFamily="34" charset="0"/>
                <a:cs typeface="Arial" pitchFamily="34" charset="0"/>
              </a:rPr>
              <a:t>наблюдение за экскурсией</a:t>
            </a:r>
          </a:p>
          <a:p>
            <a:r>
              <a:rPr lang="ru-RU" sz="2400" dirty="0">
                <a:latin typeface="Arial" pitchFamily="34" charset="0"/>
                <a:cs typeface="Arial" pitchFamily="34" charset="0"/>
              </a:rPr>
              <a:t>возможность пассивного выдоха</a:t>
            </a:r>
          </a:p>
          <a:p>
            <a:r>
              <a:rPr lang="ru-RU" sz="2400" dirty="0">
                <a:latin typeface="Arial" pitchFamily="34" charset="0"/>
                <a:cs typeface="Arial" pitchFamily="34" charset="0"/>
              </a:rPr>
              <a:t>«рот ко рту», «рот к носу», «рот ко рту и носу», </a:t>
            </a:r>
          </a:p>
          <a:p>
            <a:pPr marL="0" indent="0">
              <a:buNone/>
            </a:pPr>
            <a:r>
              <a:rPr lang="ru-RU" sz="2400" dirty="0">
                <a:latin typeface="Arial" pitchFamily="34" charset="0"/>
                <a:cs typeface="Arial" pitchFamily="34" charset="0"/>
              </a:rPr>
              <a:t>                                О</a:t>
            </a:r>
            <a:r>
              <a:rPr lang="ru-RU" sz="1400" dirty="0">
                <a:latin typeface="Arial" pitchFamily="34" charset="0"/>
                <a:cs typeface="Arial" pitchFamily="34" charset="0"/>
              </a:rPr>
              <a:t>2</a:t>
            </a:r>
            <a:r>
              <a:rPr lang="ru-RU" sz="2400" dirty="0">
                <a:latin typeface="Arial" pitchFamily="34" charset="0"/>
                <a:cs typeface="Arial" pitchFamily="34" charset="0"/>
              </a:rPr>
              <a:t>=16-17%</a:t>
            </a:r>
          </a:p>
          <a:p>
            <a:r>
              <a:rPr lang="ru-RU" sz="2400" dirty="0">
                <a:latin typeface="Arial" pitchFamily="34" charset="0"/>
                <a:cs typeface="Arial" pitchFamily="34" charset="0"/>
              </a:rPr>
              <a:t>при сопротивлении вдоху или известной обструкции ВДП </a:t>
            </a:r>
          </a:p>
        </p:txBody>
      </p:sp>
      <p:sp>
        <p:nvSpPr>
          <p:cNvPr id="10" name="Правая фигурная скобка 9"/>
          <p:cNvSpPr/>
          <p:nvPr/>
        </p:nvSpPr>
        <p:spPr>
          <a:xfrm>
            <a:off x="8024813" y="1714500"/>
            <a:ext cx="214312" cy="642938"/>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ru-RU" b="1" dirty="0"/>
          </a:p>
        </p:txBody>
      </p:sp>
      <p:sp>
        <p:nvSpPr>
          <p:cNvPr id="11" name="Стрелка вправо 10"/>
          <p:cNvSpPr/>
          <p:nvPr/>
        </p:nvSpPr>
        <p:spPr>
          <a:xfrm>
            <a:off x="6960096" y="5229200"/>
            <a:ext cx="977900" cy="48418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2" name="Овал 11"/>
          <p:cNvSpPr/>
          <p:nvPr/>
        </p:nvSpPr>
        <p:spPr>
          <a:xfrm>
            <a:off x="8239140" y="1643050"/>
            <a:ext cx="1817688" cy="8001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Заголовок 1"/>
          <p:cNvSpPr>
            <a:spLocks noGrp="1"/>
          </p:cNvSpPr>
          <p:nvPr>
            <p:ph type="title" idx="4294967295"/>
          </p:nvPr>
        </p:nvSpPr>
        <p:spPr>
          <a:xfrm>
            <a:off x="2095472" y="428604"/>
            <a:ext cx="8229600" cy="846138"/>
          </a:xfrm>
        </p:spPr>
        <p:txBody>
          <a:bodyPr>
            <a:normAutofit fontScale="90000"/>
          </a:bodyPr>
          <a:lstStyle/>
          <a:p>
            <a:pPr>
              <a:defRPr/>
            </a:pPr>
            <a:r>
              <a:rPr lang="ru-RU" sz="4000" dirty="0">
                <a:solidFill>
                  <a:schemeClr val="tx2"/>
                </a:solidFill>
                <a:latin typeface="Arial Black" pitchFamily="34" charset="0"/>
              </a:rPr>
              <a:t>Когда и кого звать на помощь?</a:t>
            </a:r>
          </a:p>
        </p:txBody>
      </p:sp>
      <p:pic>
        <p:nvPicPr>
          <p:cNvPr id="63491" name="Picture 3"/>
          <p:cNvPicPr>
            <a:picLocks noGrp="1" noChangeAspect="1" noChangeArrowheads="1"/>
          </p:cNvPicPr>
          <p:nvPr>
            <p:ph idx="4294967295"/>
          </p:nvPr>
        </p:nvPicPr>
        <p:blipFill>
          <a:blip r:embed="rId2"/>
          <a:srcRect/>
          <a:stretch>
            <a:fillRect/>
          </a:stretch>
        </p:blipFill>
        <p:spPr>
          <a:xfrm>
            <a:off x="2524101" y="1357298"/>
            <a:ext cx="7246937" cy="5143500"/>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Заголовок 1"/>
          <p:cNvSpPr>
            <a:spLocks noGrp="1"/>
          </p:cNvSpPr>
          <p:nvPr>
            <p:ph type="title" idx="4294967295"/>
          </p:nvPr>
        </p:nvSpPr>
        <p:spPr>
          <a:xfrm>
            <a:off x="2438400" y="428625"/>
            <a:ext cx="8229600" cy="846138"/>
          </a:xfrm>
        </p:spPr>
        <p:txBody>
          <a:bodyPr/>
          <a:lstStyle/>
          <a:p>
            <a:pPr>
              <a:defRPr/>
            </a:pPr>
            <a:r>
              <a:rPr lang="ru-RU" sz="3600" dirty="0">
                <a:solidFill>
                  <a:schemeClr val="tx2"/>
                </a:solidFill>
                <a:latin typeface="Arial Black" pitchFamily="34" charset="0"/>
              </a:rPr>
              <a:t>Алгоритм применения АНД</a:t>
            </a:r>
          </a:p>
        </p:txBody>
      </p:sp>
      <p:sp>
        <p:nvSpPr>
          <p:cNvPr id="65539" name="Содержимое 2"/>
          <p:cNvSpPr>
            <a:spLocks noGrp="1"/>
          </p:cNvSpPr>
          <p:nvPr>
            <p:ph idx="4294967295"/>
          </p:nvPr>
        </p:nvSpPr>
        <p:spPr>
          <a:xfrm>
            <a:off x="2024034" y="1214422"/>
            <a:ext cx="8229600" cy="5429250"/>
          </a:xfrm>
        </p:spPr>
        <p:txBody>
          <a:bodyPr/>
          <a:lstStyle/>
          <a:p>
            <a:pPr algn="ctr"/>
            <a:r>
              <a:rPr lang="ru-RU" sz="2400" dirty="0">
                <a:latin typeface="Arial" pitchFamily="34" charset="0"/>
                <a:cs typeface="Arial" pitchFamily="34" charset="0"/>
              </a:rPr>
              <a:t>начать СЛР согласно алгоритму</a:t>
            </a:r>
          </a:p>
          <a:p>
            <a:pPr algn="ctr"/>
            <a:r>
              <a:rPr lang="ru-RU" sz="2400" b="1" dirty="0">
                <a:solidFill>
                  <a:srgbClr val="FF0000"/>
                </a:solidFill>
                <a:latin typeface="Arial" pitchFamily="34" charset="0"/>
                <a:cs typeface="Arial" pitchFamily="34" charset="0"/>
              </a:rPr>
              <a:t>как только доставлен АНД </a:t>
            </a:r>
            <a:r>
              <a:rPr lang="ru-RU" sz="2400" dirty="0">
                <a:latin typeface="Arial" pitchFamily="34" charset="0"/>
                <a:cs typeface="Arial" pitchFamily="34" charset="0"/>
              </a:rPr>
              <a:t>прикрепить электроды</a:t>
            </a:r>
          </a:p>
          <a:p>
            <a:pPr algn="ctr"/>
            <a:r>
              <a:rPr lang="ru-RU" sz="2400" dirty="0">
                <a:latin typeface="Arial" pitchFamily="34" charset="0"/>
                <a:cs typeface="Arial" pitchFamily="34" charset="0"/>
              </a:rPr>
              <a:t>АНД анализирует ритм</a:t>
            </a:r>
          </a:p>
          <a:p>
            <a:pPr algn="ctr"/>
            <a:endParaRPr lang="ru-RU" dirty="0"/>
          </a:p>
        </p:txBody>
      </p:sp>
      <p:sp>
        <p:nvSpPr>
          <p:cNvPr id="6" name="Двойная стрелка влево/вверх 5"/>
          <p:cNvSpPr/>
          <p:nvPr/>
        </p:nvSpPr>
        <p:spPr>
          <a:xfrm rot="13536991">
            <a:off x="5629275" y="2605088"/>
            <a:ext cx="850900" cy="850900"/>
          </a:xfrm>
          <a:prstGeom prst="lef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65541" name="TextBox 6"/>
          <p:cNvSpPr txBox="1">
            <a:spLocks noChangeArrowheads="1"/>
          </p:cNvSpPr>
          <p:nvPr/>
        </p:nvSpPr>
        <p:spPr bwMode="auto">
          <a:xfrm>
            <a:off x="3381375" y="3286126"/>
            <a:ext cx="2286000" cy="1908175"/>
          </a:xfrm>
          <a:prstGeom prst="rect">
            <a:avLst/>
          </a:prstGeom>
          <a:noFill/>
          <a:ln w="9525">
            <a:noFill/>
            <a:miter lim="800000"/>
            <a:headEnd/>
            <a:tailEnd/>
          </a:ln>
        </p:spPr>
        <p:txBody>
          <a:bodyPr>
            <a:spAutoFit/>
          </a:bodyPr>
          <a:lstStyle/>
          <a:p>
            <a:r>
              <a:rPr lang="ru-RU" sz="2000">
                <a:latin typeface="Arial" pitchFamily="34" charset="0"/>
              </a:rPr>
              <a:t>ритм, требующий дефибрилляции </a:t>
            </a:r>
          </a:p>
          <a:p>
            <a:endParaRPr lang="ru-RU">
              <a:latin typeface="Arial" pitchFamily="34" charset="0"/>
            </a:endParaRPr>
          </a:p>
          <a:p>
            <a:pPr algn="ctr"/>
            <a:r>
              <a:rPr lang="ru-RU" sz="2000">
                <a:latin typeface="Arial" pitchFamily="34" charset="0"/>
              </a:rPr>
              <a:t>1 разряд</a:t>
            </a:r>
          </a:p>
          <a:p>
            <a:pPr algn="ctr"/>
            <a:endParaRPr lang="ru-RU" sz="2000">
              <a:latin typeface="Arial" pitchFamily="34" charset="0"/>
            </a:endParaRPr>
          </a:p>
          <a:p>
            <a:pPr algn="ctr"/>
            <a:r>
              <a:rPr lang="ru-RU" sz="2000">
                <a:latin typeface="Arial" pitchFamily="34" charset="0"/>
              </a:rPr>
              <a:t>2 мин СЛР</a:t>
            </a:r>
          </a:p>
        </p:txBody>
      </p:sp>
      <p:sp>
        <p:nvSpPr>
          <p:cNvPr id="65542" name="TextBox 7"/>
          <p:cNvSpPr txBox="1">
            <a:spLocks noChangeArrowheads="1"/>
          </p:cNvSpPr>
          <p:nvPr/>
        </p:nvSpPr>
        <p:spPr bwMode="auto">
          <a:xfrm>
            <a:off x="6381750" y="3286126"/>
            <a:ext cx="2857500" cy="1323975"/>
          </a:xfrm>
          <a:prstGeom prst="rect">
            <a:avLst/>
          </a:prstGeom>
          <a:noFill/>
          <a:ln w="9525">
            <a:noFill/>
            <a:miter lim="800000"/>
            <a:headEnd/>
            <a:tailEnd/>
          </a:ln>
        </p:spPr>
        <p:txBody>
          <a:bodyPr>
            <a:spAutoFit/>
          </a:bodyPr>
          <a:lstStyle/>
          <a:p>
            <a:pPr algn="ctr"/>
            <a:r>
              <a:rPr lang="ru-RU" sz="2000">
                <a:latin typeface="Arial" pitchFamily="34" charset="0"/>
              </a:rPr>
              <a:t>ритм, не требующий    дефибрилляции </a:t>
            </a:r>
          </a:p>
          <a:p>
            <a:pPr algn="ctr"/>
            <a:endParaRPr lang="ru-RU" sz="2000">
              <a:latin typeface="Arial" pitchFamily="34" charset="0"/>
            </a:endParaRPr>
          </a:p>
          <a:p>
            <a:pPr algn="ctr"/>
            <a:r>
              <a:rPr lang="ru-RU" sz="2000">
                <a:latin typeface="Arial" pitchFamily="34" charset="0"/>
              </a:rPr>
              <a:t>2 мин СЛР</a:t>
            </a:r>
          </a:p>
        </p:txBody>
      </p:sp>
      <p:sp>
        <p:nvSpPr>
          <p:cNvPr id="27" name="Выгнутая вправо стрелка 26"/>
          <p:cNvSpPr/>
          <p:nvPr/>
        </p:nvSpPr>
        <p:spPr>
          <a:xfrm rot="10800000">
            <a:off x="2376488" y="2286001"/>
            <a:ext cx="1363662" cy="2714625"/>
          </a:xfrm>
          <a:prstGeom prst="curvedLeftArrow">
            <a:avLst>
              <a:gd name="adj1" fmla="val 25000"/>
              <a:gd name="adj2" fmla="val 50000"/>
              <a:gd name="adj3" fmla="val 2595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
        <p:nvSpPr>
          <p:cNvPr id="28" name="Выгнутая влево стрелка 27"/>
          <p:cNvSpPr/>
          <p:nvPr/>
        </p:nvSpPr>
        <p:spPr>
          <a:xfrm rot="10261325">
            <a:off x="8612189" y="2193926"/>
            <a:ext cx="1120775" cy="2290763"/>
          </a:xfrm>
          <a:prstGeom prst="curvedRightArrow">
            <a:avLst>
              <a:gd name="adj1" fmla="val 25000"/>
              <a:gd name="adj2" fmla="val 33178"/>
              <a:gd name="adj3" fmla="val 2524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pic>
        <p:nvPicPr>
          <p:cNvPr id="65545" name="Picture 3"/>
          <p:cNvPicPr>
            <a:picLocks noChangeAspect="1" noChangeArrowheads="1"/>
          </p:cNvPicPr>
          <p:nvPr/>
        </p:nvPicPr>
        <p:blipFill>
          <a:blip r:embed="rId2"/>
          <a:srcRect/>
          <a:stretch>
            <a:fillRect/>
          </a:stretch>
        </p:blipFill>
        <p:spPr bwMode="auto">
          <a:xfrm>
            <a:off x="7024689" y="4857750"/>
            <a:ext cx="2547937" cy="1766888"/>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3"/>
          <p:cNvPicPr>
            <a:picLocks noChangeAspect="1" noChangeArrowheads="1"/>
          </p:cNvPicPr>
          <p:nvPr/>
        </p:nvPicPr>
        <p:blipFill>
          <a:blip r:embed="rId2"/>
          <a:srcRect/>
          <a:stretch>
            <a:fillRect/>
          </a:stretch>
        </p:blipFill>
        <p:spPr bwMode="auto">
          <a:xfrm>
            <a:off x="2095500" y="2000250"/>
            <a:ext cx="3340100" cy="4445000"/>
          </a:xfrm>
          <a:prstGeom prst="rect">
            <a:avLst/>
          </a:prstGeom>
          <a:noFill/>
          <a:ln w="9525">
            <a:noFill/>
            <a:miter lim="800000"/>
            <a:headEnd/>
            <a:tailEnd/>
          </a:ln>
        </p:spPr>
      </p:pic>
      <p:sp>
        <p:nvSpPr>
          <p:cNvPr id="59395" name="Заголовок 5"/>
          <p:cNvSpPr>
            <a:spLocks noGrp="1"/>
          </p:cNvSpPr>
          <p:nvPr>
            <p:ph type="title"/>
          </p:nvPr>
        </p:nvSpPr>
        <p:spPr>
          <a:xfrm>
            <a:off x="1981200" y="642938"/>
            <a:ext cx="8229600" cy="1109662"/>
          </a:xfrm>
        </p:spPr>
        <p:txBody>
          <a:bodyPr/>
          <a:lstStyle/>
          <a:p>
            <a:pPr>
              <a:defRPr/>
            </a:pPr>
            <a:r>
              <a:rPr lang="ru-RU" sz="3200" dirty="0">
                <a:solidFill>
                  <a:schemeClr val="tx2"/>
                </a:solidFill>
                <a:latin typeface="Arial Black" pitchFamily="34" charset="0"/>
              </a:rPr>
              <a:t>Жизненно важное звено в цепи выживания</a:t>
            </a:r>
          </a:p>
        </p:txBody>
      </p:sp>
      <p:sp>
        <p:nvSpPr>
          <p:cNvPr id="66564" name="Текст 4"/>
          <p:cNvSpPr>
            <a:spLocks noGrp="1"/>
          </p:cNvSpPr>
          <p:nvPr>
            <p:ph type="body" sz="half" idx="2"/>
          </p:nvPr>
        </p:nvSpPr>
        <p:spPr>
          <a:xfrm>
            <a:off x="5953124" y="2500306"/>
            <a:ext cx="4400550" cy="2643206"/>
          </a:xfrm>
        </p:spPr>
        <p:txBody>
          <a:bodyPr/>
          <a:lstStyle/>
          <a:p>
            <a:r>
              <a:rPr lang="ru-RU" sz="2400" dirty="0">
                <a:latin typeface="Arial" pitchFamily="34" charset="0"/>
                <a:cs typeface="Arial" pitchFamily="34" charset="0"/>
              </a:rPr>
              <a:t>доступ населения к программам </a:t>
            </a:r>
            <a:r>
              <a:rPr lang="ru-RU" sz="2400" dirty="0" err="1">
                <a:latin typeface="Arial" pitchFamily="34" charset="0"/>
                <a:cs typeface="Arial" pitchFamily="34" charset="0"/>
              </a:rPr>
              <a:t>дефибрилляции</a:t>
            </a:r>
            <a:endParaRPr lang="ru-RU" sz="2400" dirty="0">
              <a:latin typeface="Arial" pitchFamily="34" charset="0"/>
              <a:cs typeface="Arial" pitchFamily="34" charset="0"/>
            </a:endParaRPr>
          </a:p>
          <a:p>
            <a:r>
              <a:rPr lang="ru-RU" sz="2400" dirty="0">
                <a:latin typeface="Arial" pitchFamily="34" charset="0"/>
                <a:cs typeface="Arial" pitchFamily="34" charset="0"/>
              </a:rPr>
              <a:t>применение АНД в госпитальных условиях</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Заголовок 1"/>
          <p:cNvSpPr>
            <a:spLocks noGrp="1"/>
          </p:cNvSpPr>
          <p:nvPr>
            <p:ph type="title"/>
          </p:nvPr>
        </p:nvSpPr>
        <p:spPr>
          <a:xfrm>
            <a:off x="1981200" y="571500"/>
            <a:ext cx="8229600" cy="928688"/>
          </a:xfrm>
        </p:spPr>
        <p:txBody>
          <a:bodyPr>
            <a:normAutofit fontScale="90000"/>
          </a:bodyPr>
          <a:lstStyle/>
          <a:p>
            <a:pPr>
              <a:defRPr/>
            </a:pPr>
            <a:r>
              <a:rPr lang="ru-RU" sz="3600" dirty="0" err="1">
                <a:solidFill>
                  <a:schemeClr val="tx2"/>
                </a:solidFill>
                <a:latin typeface="Arial Black" pitchFamily="34" charset="0"/>
              </a:rPr>
              <a:t>Прекардиальный</a:t>
            </a:r>
            <a:r>
              <a:rPr lang="ru-RU" sz="3600" dirty="0">
                <a:solidFill>
                  <a:schemeClr val="tx2"/>
                </a:solidFill>
                <a:latin typeface="Arial Black" pitchFamily="34" charset="0"/>
              </a:rPr>
              <a:t> удар </a:t>
            </a:r>
            <a:br>
              <a:rPr lang="ru-RU" sz="3600" dirty="0">
                <a:solidFill>
                  <a:schemeClr val="tx2"/>
                </a:solidFill>
                <a:latin typeface="Arial Black" pitchFamily="34" charset="0"/>
              </a:rPr>
            </a:br>
            <a:r>
              <a:rPr lang="ru-RU" sz="3600" dirty="0">
                <a:solidFill>
                  <a:schemeClr val="tx2"/>
                </a:solidFill>
                <a:latin typeface="Arial Black" pitchFamily="34" charset="0"/>
              </a:rPr>
              <a:t>не проводится, если есть дефибриллятор</a:t>
            </a:r>
          </a:p>
        </p:txBody>
      </p:sp>
      <p:pic>
        <p:nvPicPr>
          <p:cNvPr id="81923" name="Picture 3"/>
          <p:cNvPicPr>
            <a:picLocks noGrp="1" noChangeAspect="1" noChangeArrowheads="1"/>
          </p:cNvPicPr>
          <p:nvPr>
            <p:ph sz="half" idx="1"/>
          </p:nvPr>
        </p:nvPicPr>
        <p:blipFill>
          <a:blip r:embed="rId2"/>
          <a:srcRect/>
          <a:stretch>
            <a:fillRect/>
          </a:stretch>
        </p:blipFill>
        <p:spPr>
          <a:xfrm>
            <a:off x="1738282" y="2071679"/>
            <a:ext cx="4643438" cy="3857625"/>
          </a:xfrm>
        </p:spPr>
      </p:pic>
      <p:sp>
        <p:nvSpPr>
          <p:cNvPr id="81924" name="Текст 3"/>
          <p:cNvSpPr>
            <a:spLocks noGrp="1"/>
          </p:cNvSpPr>
          <p:nvPr>
            <p:ph type="body" sz="half" idx="2"/>
          </p:nvPr>
        </p:nvSpPr>
        <p:spPr>
          <a:xfrm>
            <a:off x="6381752" y="1928802"/>
            <a:ext cx="4038600" cy="4114800"/>
          </a:xfrm>
        </p:spPr>
        <p:txBody>
          <a:bodyPr/>
          <a:lstStyle/>
          <a:p>
            <a:r>
              <a:rPr lang="ru-RU" sz="2000" dirty="0">
                <a:latin typeface="Arial" pitchFamily="34" charset="0"/>
                <a:cs typeface="Arial" pitchFamily="34" charset="0"/>
              </a:rPr>
              <a:t>при </a:t>
            </a:r>
            <a:r>
              <a:rPr lang="ru-RU" sz="2000" dirty="0" err="1">
                <a:latin typeface="Arial" pitchFamily="34" charset="0"/>
                <a:cs typeface="Arial" pitchFamily="34" charset="0"/>
              </a:rPr>
              <a:t>мониторируемой</a:t>
            </a:r>
            <a:r>
              <a:rPr lang="ru-RU" sz="2000" dirty="0">
                <a:latin typeface="Arial" pitchFamily="34" charset="0"/>
                <a:cs typeface="Arial" pitchFamily="34" charset="0"/>
              </a:rPr>
              <a:t> остановке кровообращения в первые секунды с ритмом, подлежащим ЭИТ, когда под рукой нет дефибриллятора</a:t>
            </a:r>
          </a:p>
          <a:p>
            <a:endParaRPr lang="ru-RU" sz="2000" dirty="0">
              <a:latin typeface="Arial" pitchFamily="34" charset="0"/>
              <a:cs typeface="Arial" pitchFamily="34" charset="0"/>
            </a:endParaRPr>
          </a:p>
          <a:p>
            <a:r>
              <a:rPr lang="ru-RU" sz="2000" dirty="0">
                <a:latin typeface="Arial" pitchFamily="34" charset="0"/>
                <a:cs typeface="Arial" pitchFamily="34" charset="0"/>
              </a:rPr>
              <a:t>более эффективен при ЖТ без пульса, чем при ФЖ</a:t>
            </a:r>
          </a:p>
          <a:p>
            <a:endParaRPr lang="ru-RU" sz="2000" dirty="0">
              <a:latin typeface="Arial" pitchFamily="34" charset="0"/>
              <a:cs typeface="Arial" pitchFamily="34" charset="0"/>
            </a:endParaRPr>
          </a:p>
          <a:p>
            <a:r>
              <a:rPr lang="ru-RU" sz="2000" dirty="0">
                <a:latin typeface="Arial" pitchFamily="34" charset="0"/>
                <a:cs typeface="Arial" pitchFamily="34" charset="0"/>
              </a:rPr>
              <a:t>не должен задерживать вызов помощи или доставку дефибриллятора</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3"/>
          <p:cNvPicPr>
            <a:picLocks noGrp="1" noChangeAspect="1" noChangeArrowheads="1"/>
          </p:cNvPicPr>
          <p:nvPr>
            <p:ph sz="half" idx="1"/>
          </p:nvPr>
        </p:nvPicPr>
        <p:blipFill>
          <a:blip r:embed="rId2"/>
          <a:srcRect/>
          <a:stretch>
            <a:fillRect/>
          </a:stretch>
        </p:blipFill>
        <p:spPr>
          <a:xfrm>
            <a:off x="1738313" y="857250"/>
            <a:ext cx="4038600" cy="3232150"/>
          </a:xfrm>
        </p:spPr>
      </p:pic>
      <p:sp>
        <p:nvSpPr>
          <p:cNvPr id="87043" name="Текст 3"/>
          <p:cNvSpPr>
            <a:spLocks noGrp="1"/>
          </p:cNvSpPr>
          <p:nvPr>
            <p:ph type="body" sz="half" idx="2"/>
          </p:nvPr>
        </p:nvSpPr>
        <p:spPr>
          <a:xfrm>
            <a:off x="4095750" y="4286250"/>
            <a:ext cx="6115050" cy="2286000"/>
          </a:xfrm>
        </p:spPr>
        <p:txBody>
          <a:bodyPr/>
          <a:lstStyle/>
          <a:p>
            <a:r>
              <a:rPr lang="ru-RU" sz="2400">
                <a:latin typeface="Arial" pitchFamily="34" charset="0"/>
                <a:cs typeface="Arial" pitchFamily="34" charset="0"/>
              </a:rPr>
              <a:t>самоклеющиеся электроды предпочтительнее особенно при ограниченном доступе, удобнее и достовернее анализ ритма</a:t>
            </a:r>
          </a:p>
        </p:txBody>
      </p:sp>
      <p:pic>
        <p:nvPicPr>
          <p:cNvPr id="87044" name="Picture 3"/>
          <p:cNvPicPr>
            <a:picLocks noChangeAspect="1" noChangeArrowheads="1"/>
          </p:cNvPicPr>
          <p:nvPr/>
        </p:nvPicPr>
        <p:blipFill>
          <a:blip r:embed="rId3"/>
          <a:srcRect/>
          <a:stretch>
            <a:fillRect/>
          </a:stretch>
        </p:blipFill>
        <p:spPr bwMode="auto">
          <a:xfrm>
            <a:off x="6167438" y="857250"/>
            <a:ext cx="4343400" cy="3162300"/>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Прямоугольник 3"/>
          <p:cNvSpPr>
            <a:spLocks noChangeArrowheads="1"/>
          </p:cNvSpPr>
          <p:nvPr/>
        </p:nvSpPr>
        <p:spPr bwMode="auto">
          <a:xfrm>
            <a:off x="2024034" y="857233"/>
            <a:ext cx="8143932" cy="4708981"/>
          </a:xfrm>
          <a:prstGeom prst="rect">
            <a:avLst/>
          </a:prstGeom>
          <a:noFill/>
          <a:ln w="9525">
            <a:noFill/>
            <a:miter lim="800000"/>
            <a:headEnd/>
            <a:tailEnd/>
          </a:ln>
        </p:spPr>
        <p:txBody>
          <a:bodyPr wrap="square">
            <a:spAutoFit/>
          </a:bodyPr>
          <a:lstStyle/>
          <a:p>
            <a:r>
              <a:rPr lang="ru-RU" sz="2800" dirty="0">
                <a:latin typeface="Arial" pitchFamily="34" charset="0"/>
                <a:cs typeface="Arial" pitchFamily="34" charset="0"/>
              </a:rPr>
              <a:t>Успешное оживление пострадавшего человека возможно лишь при непременном сочетании трех равнозначно важных условий:</a:t>
            </a:r>
            <a:endParaRPr lang="ru-RU" sz="3600" b="1" dirty="0">
              <a:latin typeface="Arial" pitchFamily="34" charset="0"/>
              <a:cs typeface="Arial" pitchFamily="34" charset="0"/>
            </a:endParaRPr>
          </a:p>
          <a:p>
            <a:endParaRPr lang="ru-RU" sz="3600" b="1" dirty="0">
              <a:latin typeface="Arial" pitchFamily="34" charset="0"/>
              <a:cs typeface="Arial" pitchFamily="34" charset="0"/>
            </a:endParaRPr>
          </a:p>
          <a:p>
            <a:r>
              <a:rPr lang="ru-RU" sz="3600" b="1" dirty="0">
                <a:latin typeface="Arial" pitchFamily="34" charset="0"/>
                <a:cs typeface="Arial" pitchFamily="34" charset="0"/>
              </a:rPr>
              <a:t>Желать помочь.</a:t>
            </a:r>
          </a:p>
          <a:p>
            <a:endParaRPr lang="ru-RU" sz="3600" b="1" dirty="0">
              <a:latin typeface="Arial" pitchFamily="34" charset="0"/>
              <a:cs typeface="Arial" pitchFamily="34" charset="0"/>
            </a:endParaRPr>
          </a:p>
          <a:p>
            <a:r>
              <a:rPr lang="ru-RU" sz="3600" b="1" dirty="0">
                <a:latin typeface="Arial" pitchFamily="34" charset="0"/>
                <a:cs typeface="Arial" pitchFamily="34" charset="0"/>
              </a:rPr>
              <a:t>Знать, как это сделать. </a:t>
            </a:r>
          </a:p>
          <a:p>
            <a:endParaRPr lang="ru-RU" sz="3600" b="1" dirty="0">
              <a:latin typeface="Arial" pitchFamily="34" charset="0"/>
              <a:cs typeface="Arial" pitchFamily="34" charset="0"/>
            </a:endParaRPr>
          </a:p>
          <a:p>
            <a:r>
              <a:rPr lang="ru-RU" sz="3600" b="1" dirty="0">
                <a:latin typeface="Arial" pitchFamily="34" charset="0"/>
                <a:cs typeface="Arial" pitchFamily="34" charset="0"/>
              </a:rPr>
              <a:t>Уметь.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8F4D3796-3BC9-A39D-85E2-288E90410913}"/>
              </a:ext>
            </a:extLst>
          </p:cNvPr>
          <p:cNvPicPr>
            <a:picLocks noChangeAspect="1"/>
          </p:cNvPicPr>
          <p:nvPr/>
        </p:nvPicPr>
        <p:blipFill>
          <a:blip r:embed="rId2"/>
          <a:stretch>
            <a:fillRect/>
          </a:stretch>
        </p:blipFill>
        <p:spPr>
          <a:xfrm>
            <a:off x="2639616" y="2646541"/>
            <a:ext cx="8028384" cy="4201521"/>
          </a:xfrm>
          <a:prstGeom prst="rect">
            <a:avLst/>
          </a:prstGeom>
        </p:spPr>
      </p:pic>
      <p:sp>
        <p:nvSpPr>
          <p:cNvPr id="2" name="Прямоугольник 1"/>
          <p:cNvSpPr/>
          <p:nvPr/>
        </p:nvSpPr>
        <p:spPr>
          <a:xfrm>
            <a:off x="2999656" y="701908"/>
            <a:ext cx="6192688" cy="923330"/>
          </a:xfrm>
          <a:prstGeom prst="rect">
            <a:avLst/>
          </a:prstGeom>
        </p:spPr>
        <p:txBody>
          <a:bodyPr wrap="square">
            <a:spAutoFit/>
          </a:bodyPr>
          <a:lstStyle/>
          <a:p>
            <a:endParaRPr lang="ru-RU" dirty="0">
              <a:hlinkClick r:id="rId3"/>
            </a:endParaRPr>
          </a:p>
          <a:p>
            <a:r>
              <a:rPr lang="en-US" dirty="0">
                <a:hlinkClick r:id="rId3"/>
              </a:rPr>
              <a:t>PS…</a:t>
            </a:r>
            <a:endParaRPr lang="ru-RU" dirty="0">
              <a:hlinkClick r:id="rId3"/>
            </a:endParaRPr>
          </a:p>
          <a:p>
            <a:r>
              <a:rPr lang="ru-RU" dirty="0"/>
              <a:t>Стоит посмотреть (работа дефибриллятором на пляже)…</a:t>
            </a:r>
          </a:p>
        </p:txBody>
      </p:sp>
      <p:sp>
        <p:nvSpPr>
          <p:cNvPr id="3" name="Прямоугольник 2"/>
          <p:cNvSpPr/>
          <p:nvPr/>
        </p:nvSpPr>
        <p:spPr>
          <a:xfrm>
            <a:off x="4007768" y="1916833"/>
            <a:ext cx="6048672" cy="646331"/>
          </a:xfrm>
          <a:prstGeom prst="rect">
            <a:avLst/>
          </a:prstGeom>
        </p:spPr>
        <p:txBody>
          <a:bodyPr wrap="square">
            <a:spAutoFit/>
          </a:bodyPr>
          <a:lstStyle/>
          <a:p>
            <a:r>
              <a:rPr lang="en-US" dirty="0">
                <a:hlinkClick r:id="rId3"/>
              </a:rPr>
              <a:t>https://www.youtube.com/watch?v=oS-PbNn5Z5I</a:t>
            </a:r>
            <a:endParaRPr lang="ru-RU" dirty="0"/>
          </a:p>
          <a:p>
            <a:endParaRPr lang="ru-RU" dirty="0"/>
          </a:p>
        </p:txBody>
      </p:sp>
    </p:spTree>
    <p:extLst>
      <p:ext uri="{BB962C8B-B14F-4D97-AF65-F5344CB8AC3E}">
        <p14:creationId xmlns:p14="http://schemas.microsoft.com/office/powerpoint/2010/main" val="9964770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647406" y="5085185"/>
            <a:ext cx="6844937" cy="925053"/>
          </a:xfrm>
        </p:spPr>
        <p:txBody>
          <a:bodyPr>
            <a:normAutofit/>
          </a:bodyPr>
          <a:lstStyle/>
          <a:p>
            <a:r>
              <a:rPr lang="ru-RU" sz="2700" dirty="0">
                <a:solidFill>
                  <a:schemeClr val="tx1"/>
                </a:solidFill>
              </a:rPr>
              <a:t>Оказание первой помощи при различных состояниях</a:t>
            </a:r>
          </a:p>
        </p:txBody>
      </p:sp>
      <p:pic>
        <p:nvPicPr>
          <p:cNvPr id="1026" name="Picture 2" descr="Памятки МЧС: оказание первой помощи пострадавши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7728" y="116632"/>
            <a:ext cx="4572000"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3583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274638"/>
            <a:ext cx="8229600" cy="1858218"/>
          </a:xfrm>
          <a:solidFill>
            <a:srgbClr val="92D050"/>
          </a:solidFill>
        </p:spPr>
        <p:txBody>
          <a:bodyPr>
            <a:noAutofit/>
          </a:bodyPr>
          <a:lstStyle/>
          <a:p>
            <a:r>
              <a:rPr lang="ru-RU" sz="2400" dirty="0"/>
              <a:t>Порядок оказания первой помощи при частичном и полном нарушении проходимости верхних дыхательных путей, вызванном инородным телом у пострадавших в сознании, без сознания.</a:t>
            </a:r>
          </a:p>
        </p:txBody>
      </p:sp>
      <p:sp>
        <p:nvSpPr>
          <p:cNvPr id="5" name="Прямоугольник 4"/>
          <p:cNvSpPr/>
          <p:nvPr/>
        </p:nvSpPr>
        <p:spPr>
          <a:xfrm>
            <a:off x="1981200" y="2690336"/>
            <a:ext cx="8229600" cy="3785652"/>
          </a:xfrm>
          <a:prstGeom prst="rect">
            <a:avLst/>
          </a:prstGeom>
        </p:spPr>
        <p:txBody>
          <a:bodyPr wrap="square">
            <a:spAutoFit/>
          </a:bodyPr>
          <a:lstStyle/>
          <a:p>
            <a:pPr algn="just"/>
            <a:r>
              <a:rPr lang="ru-RU" sz="2400" dirty="0"/>
              <a:t>Типичным признаком нарушения проходимости дыхательных путей является поза, при которой человек держится рукой за горло и одновременно пытается кашлять, чтобы удалить инородное тело.</a:t>
            </a:r>
          </a:p>
          <a:p>
            <a:pPr algn="just"/>
            <a:r>
              <a:rPr lang="ru-RU" sz="2400" dirty="0"/>
              <a:t>При частичном нарушении проходимости верхних дыхательных путей пострадавший отвечает на вопрос, может кашлять. При полном нарушении проходимости верхних дыхательных путей пострадавший не может говорить, не может дышать или дыхание явно затруднено (шумное, хриплое), может хватать себя за горло, может кивать.</a:t>
            </a:r>
          </a:p>
        </p:txBody>
      </p:sp>
    </p:spTree>
    <p:extLst>
      <p:ext uri="{BB962C8B-B14F-4D97-AF65-F5344CB8AC3E}">
        <p14:creationId xmlns:p14="http://schemas.microsoft.com/office/powerpoint/2010/main" val="25385832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3" descr="heimlichtechs"/>
          <p:cNvPicPr>
            <a:picLocks noChangeAspect="1" noChangeArrowheads="1"/>
          </p:cNvPicPr>
          <p:nvPr/>
        </p:nvPicPr>
        <p:blipFill>
          <a:blip r:embed="rId2" cstate="print"/>
          <a:srcRect/>
          <a:stretch>
            <a:fillRect/>
          </a:stretch>
        </p:blipFill>
        <p:spPr bwMode="auto">
          <a:xfrm>
            <a:off x="1881159" y="714357"/>
            <a:ext cx="8358187" cy="5857875"/>
          </a:xfrm>
          <a:prstGeom prst="rect">
            <a:avLst/>
          </a:prstGeom>
          <a:solidFill>
            <a:schemeClr val="accent3">
              <a:lumMod val="40000"/>
              <a:lumOff val="60000"/>
            </a:schemeClr>
          </a:solidFill>
          <a:ln w="9525">
            <a:noFill/>
            <a:miter lim="800000"/>
            <a:headEnd/>
            <a:tailEnd/>
          </a:ln>
        </p:spPr>
      </p:pic>
      <p:sp>
        <p:nvSpPr>
          <p:cNvPr id="3" name="Заголовок 1"/>
          <p:cNvSpPr txBox="1">
            <a:spLocks/>
          </p:cNvSpPr>
          <p:nvPr/>
        </p:nvSpPr>
        <p:spPr>
          <a:xfrm>
            <a:off x="1952596" y="285729"/>
            <a:ext cx="8229600" cy="631825"/>
          </a:xfrm>
          <a:prstGeom prst="rect">
            <a:avLst/>
          </a:prstGeom>
        </p:spPr>
        <p:txBody>
          <a:bodyPr>
            <a:normAutofit fontScale="97500"/>
          </a:bodyPr>
          <a:lstStyle/>
          <a:p>
            <a:pPr>
              <a:lnSpc>
                <a:spcPts val="3000"/>
              </a:lnSpc>
              <a:spcBef>
                <a:spcPct val="0"/>
              </a:spcBef>
              <a:defRPr/>
            </a:pPr>
            <a:r>
              <a:rPr lang="ru-RU" sz="3200" spc="-100" dirty="0">
                <a:ln w="3200">
                  <a:solidFill>
                    <a:schemeClr val="bg2">
                      <a:shade val="75000"/>
                      <a:alpha val="25000"/>
                    </a:schemeClr>
                  </a:solidFill>
                  <a:prstDash val="solid"/>
                  <a:round/>
                </a:ln>
                <a:solidFill>
                  <a:schemeClr val="tx2"/>
                </a:solidFill>
                <a:effectLst>
                  <a:innerShdw blurRad="50800" dist="25400" dir="13500000">
                    <a:prstClr val="black">
                      <a:alpha val="70000"/>
                    </a:prstClr>
                  </a:innerShdw>
                </a:effectLst>
                <a:latin typeface="Arial Black" pitchFamily="34" charset="0"/>
                <a:ea typeface="+mj-ea"/>
                <a:cs typeface="+mj-cs"/>
              </a:rPr>
              <a:t>При обструкции инородным телом</a:t>
            </a: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1952596" y="285729"/>
            <a:ext cx="8229600" cy="631825"/>
          </a:xfrm>
          <a:prstGeom prst="rect">
            <a:avLst/>
          </a:prstGeom>
        </p:spPr>
        <p:txBody>
          <a:bodyPr>
            <a:normAutofit fontScale="97500"/>
          </a:bodyPr>
          <a:lstStyle/>
          <a:p>
            <a:pPr>
              <a:lnSpc>
                <a:spcPts val="3000"/>
              </a:lnSpc>
              <a:spcBef>
                <a:spcPct val="0"/>
              </a:spcBef>
              <a:defRPr/>
            </a:pPr>
            <a:r>
              <a:rPr lang="ru-RU" sz="3200" spc="-100" dirty="0">
                <a:ln w="3200">
                  <a:solidFill>
                    <a:schemeClr val="bg2">
                      <a:shade val="75000"/>
                      <a:alpha val="25000"/>
                    </a:schemeClr>
                  </a:solidFill>
                  <a:prstDash val="solid"/>
                  <a:round/>
                </a:ln>
                <a:solidFill>
                  <a:schemeClr val="tx2"/>
                </a:solidFill>
                <a:effectLst>
                  <a:innerShdw blurRad="50800" dist="25400" dir="13500000">
                    <a:prstClr val="black">
                      <a:alpha val="70000"/>
                    </a:prstClr>
                  </a:innerShdw>
                </a:effectLst>
                <a:latin typeface="Arial Black" pitchFamily="34" charset="0"/>
                <a:ea typeface="+mj-ea"/>
                <a:cs typeface="+mj-cs"/>
              </a:rPr>
              <a:t>При обструкции инородным телом</a:t>
            </a:r>
          </a:p>
        </p:txBody>
      </p:sp>
      <p:sp>
        <p:nvSpPr>
          <p:cNvPr id="2" name="Прямоугольник 1"/>
          <p:cNvSpPr/>
          <p:nvPr/>
        </p:nvSpPr>
        <p:spPr>
          <a:xfrm>
            <a:off x="1649811" y="1202382"/>
            <a:ext cx="4896543" cy="4801314"/>
          </a:xfrm>
          <a:prstGeom prst="rect">
            <a:avLst/>
          </a:prstGeom>
        </p:spPr>
        <p:txBody>
          <a:bodyPr wrap="square" numCol="1">
            <a:spAutoFit/>
          </a:bodyPr>
          <a:lstStyle/>
          <a:p>
            <a:pPr algn="just"/>
            <a:r>
              <a:rPr lang="ru-RU" dirty="0"/>
              <a:t>При частичном нарушении проходимости следует предложить пострадавшему покашлять. </a:t>
            </a:r>
          </a:p>
          <a:p>
            <a:pPr algn="just"/>
            <a:r>
              <a:rPr lang="ru-RU" dirty="0"/>
              <a:t>При полном нарушении проходимости верхних дыхательных путей необходимо предпринять меры по удалению инородного тела:</a:t>
            </a:r>
          </a:p>
          <a:p>
            <a:pPr marL="342900" indent="-342900" algn="just">
              <a:buAutoNum type="arabicPeriod"/>
            </a:pPr>
            <a:r>
              <a:rPr lang="ru-RU" dirty="0"/>
              <a:t>Встать сбоку и немного сзади пострадавшего. </a:t>
            </a:r>
          </a:p>
          <a:p>
            <a:pPr marL="342900" indent="-342900" algn="just">
              <a:buAutoNum type="arabicPeriod"/>
            </a:pPr>
            <a:r>
              <a:rPr lang="ru-RU" dirty="0"/>
              <a:t>Придерживая пострадавшего одной рукой, другой наклонить его вперёд, чтобы в случае смещения инородного тела оно попало в рот пострадавшего, а не опустилось ниже в дыхательные пути. </a:t>
            </a:r>
          </a:p>
          <a:p>
            <a:pPr marL="342900" indent="-342900" algn="just">
              <a:buAutoNum type="arabicPeriod"/>
            </a:pPr>
            <a:r>
              <a:rPr lang="ru-RU" dirty="0"/>
              <a:t>Нанести 5 резких ударов основанием своей ладони между лопатками пострадавшего. </a:t>
            </a:r>
          </a:p>
          <a:p>
            <a:pPr marL="342900" indent="-342900" algn="just">
              <a:buAutoNum type="arabicPeriod"/>
            </a:pPr>
            <a:r>
              <a:rPr lang="ru-RU" dirty="0"/>
              <a:t>Проверять после каждого удара, не удалось ли устранить нарушение проходимости. </a:t>
            </a:r>
          </a:p>
        </p:txBody>
      </p:sp>
      <p:pic>
        <p:nvPicPr>
          <p:cNvPr id="1026" name="Picture 2" descr="Человек подавился. Что делать? - Первая помощь - МЧС Росси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8048" y="764705"/>
            <a:ext cx="3356219" cy="279684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Человек подавился. Что делать? - Первая помощь - МЧС Росси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8047" y="3356992"/>
            <a:ext cx="3556922"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3098682"/>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1952596" y="285729"/>
            <a:ext cx="8229600" cy="631825"/>
          </a:xfrm>
          <a:prstGeom prst="rect">
            <a:avLst/>
          </a:prstGeom>
        </p:spPr>
        <p:txBody>
          <a:bodyPr>
            <a:normAutofit fontScale="97500"/>
          </a:bodyPr>
          <a:lstStyle/>
          <a:p>
            <a:pPr>
              <a:lnSpc>
                <a:spcPts val="3000"/>
              </a:lnSpc>
              <a:spcBef>
                <a:spcPct val="0"/>
              </a:spcBef>
              <a:defRPr/>
            </a:pPr>
            <a:r>
              <a:rPr lang="ru-RU" sz="3200" spc="-100" dirty="0">
                <a:ln w="3200">
                  <a:solidFill>
                    <a:schemeClr val="bg2">
                      <a:shade val="75000"/>
                      <a:alpha val="25000"/>
                    </a:schemeClr>
                  </a:solidFill>
                  <a:prstDash val="solid"/>
                  <a:round/>
                </a:ln>
                <a:solidFill>
                  <a:schemeClr val="tx2"/>
                </a:solidFill>
                <a:effectLst>
                  <a:innerShdw blurRad="50800" dist="25400" dir="13500000">
                    <a:prstClr val="black">
                      <a:alpha val="70000"/>
                    </a:prstClr>
                  </a:innerShdw>
                </a:effectLst>
                <a:latin typeface="Arial Black" pitchFamily="34" charset="0"/>
                <a:ea typeface="+mj-ea"/>
                <a:cs typeface="+mj-cs"/>
              </a:rPr>
              <a:t>При обструкции инородным телом</a:t>
            </a:r>
          </a:p>
        </p:txBody>
      </p:sp>
      <p:sp>
        <p:nvSpPr>
          <p:cNvPr id="2" name="Прямоугольник 1"/>
          <p:cNvSpPr/>
          <p:nvPr/>
        </p:nvSpPr>
        <p:spPr>
          <a:xfrm>
            <a:off x="1684038" y="1160897"/>
            <a:ext cx="5132042" cy="5632311"/>
          </a:xfrm>
          <a:prstGeom prst="rect">
            <a:avLst/>
          </a:prstGeom>
        </p:spPr>
        <p:txBody>
          <a:bodyPr wrap="square" numCol="1">
            <a:spAutoFit/>
          </a:bodyPr>
          <a:lstStyle/>
          <a:p>
            <a:pPr algn="just"/>
            <a:r>
              <a:rPr lang="ru-RU" dirty="0"/>
              <a:t>Если после 5 ударов инородное тело не удалено, то следует: </a:t>
            </a:r>
          </a:p>
          <a:p>
            <a:pPr algn="just"/>
            <a:r>
              <a:rPr lang="ru-RU" dirty="0"/>
              <a:t>• встать позади пострадавшего и обхватить его обеими руками на уровне верхней части живота; </a:t>
            </a:r>
          </a:p>
          <a:p>
            <a:pPr algn="just"/>
            <a:r>
              <a:rPr lang="ru-RU" dirty="0"/>
              <a:t>• сжать кулак одной из рук и поместить его над пупком большим пальцем к себе</a:t>
            </a:r>
          </a:p>
          <a:p>
            <a:pPr algn="just"/>
            <a:r>
              <a:rPr lang="ru-RU" dirty="0"/>
              <a:t>• обхватить кулак другой рукой и, слегка наклонив пострадавшего вперед, резко надавить на его живот в направлении внутрь и кверху </a:t>
            </a:r>
          </a:p>
          <a:p>
            <a:pPr algn="just"/>
            <a:r>
              <a:rPr lang="ru-RU" dirty="0"/>
              <a:t>• при необходимости надавливания повторить до 5 раз. Если удалить инородное тело не удалось, необходимо продолжать попытки его удаления, перемежая пять ударов по спине с пятью надавливаниями на живот. Если пострадавший потерял сознание – необходимо начать сердечно-лёгочную реанимацию в объеме давления руками на грудину и искусственного дыхания. </a:t>
            </a:r>
          </a:p>
          <a:p>
            <a:pPr algn="just"/>
            <a:r>
              <a:rPr lang="ru-RU" dirty="0"/>
              <a:t>При этом следует следить за возможным появлением инородного тела во рту для того, чтобы своевременно удалить его</a:t>
            </a:r>
          </a:p>
        </p:txBody>
      </p:sp>
      <p:pic>
        <p:nvPicPr>
          <p:cNvPr id="2050" name="Picture 2" descr="Проект «Научись спасать жизнь». Оказание помощи пострадавшему: 3. Оказание  первой помощи при отсутствии сознания, остановке дыхания и кровообращения: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9194" y="1052072"/>
            <a:ext cx="3477494" cy="243943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Человек подавился. Что делать? - Первая помощь - МЧС Росси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2104" y="3491510"/>
            <a:ext cx="3197696" cy="2911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801399"/>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1952596" y="285729"/>
            <a:ext cx="8229600" cy="631825"/>
          </a:xfrm>
          <a:prstGeom prst="rect">
            <a:avLst/>
          </a:prstGeom>
        </p:spPr>
        <p:txBody>
          <a:bodyPr>
            <a:normAutofit fontScale="97500"/>
          </a:bodyPr>
          <a:lstStyle/>
          <a:p>
            <a:pPr>
              <a:lnSpc>
                <a:spcPts val="3000"/>
              </a:lnSpc>
              <a:spcBef>
                <a:spcPct val="0"/>
              </a:spcBef>
              <a:defRPr/>
            </a:pPr>
            <a:r>
              <a:rPr lang="ru-RU" sz="3200" spc="-100" dirty="0">
                <a:ln w="3200">
                  <a:solidFill>
                    <a:schemeClr val="bg2">
                      <a:shade val="75000"/>
                      <a:alpha val="25000"/>
                    </a:schemeClr>
                  </a:solidFill>
                  <a:prstDash val="solid"/>
                  <a:round/>
                </a:ln>
                <a:solidFill>
                  <a:schemeClr val="tx2"/>
                </a:solidFill>
                <a:effectLst>
                  <a:innerShdw blurRad="50800" dist="25400" dir="13500000">
                    <a:prstClr val="black">
                      <a:alpha val="70000"/>
                    </a:prstClr>
                  </a:innerShdw>
                </a:effectLst>
                <a:latin typeface="Arial Black" pitchFamily="34" charset="0"/>
                <a:ea typeface="+mj-ea"/>
                <a:cs typeface="+mj-cs"/>
              </a:rPr>
              <a:t>При обструкции инородным телом</a:t>
            </a:r>
          </a:p>
        </p:txBody>
      </p:sp>
      <p:sp>
        <p:nvSpPr>
          <p:cNvPr id="2" name="Прямоугольник 1"/>
          <p:cNvSpPr/>
          <p:nvPr/>
        </p:nvSpPr>
        <p:spPr>
          <a:xfrm>
            <a:off x="1717152" y="1069496"/>
            <a:ext cx="5386960" cy="3785652"/>
          </a:xfrm>
          <a:prstGeom prst="rect">
            <a:avLst/>
          </a:prstGeom>
        </p:spPr>
        <p:txBody>
          <a:bodyPr wrap="square" numCol="1">
            <a:spAutoFit/>
          </a:bodyPr>
          <a:lstStyle/>
          <a:p>
            <a:pPr algn="just"/>
            <a:r>
              <a:rPr lang="ru-RU" sz="2400" dirty="0"/>
              <a:t>В случае, если инородное тело нарушило проходимость дыхательных путей у тучного человека или беременной женщины, оказание первой помощи начинается с 5 ударов между лопатками. </a:t>
            </a:r>
          </a:p>
          <a:p>
            <a:pPr algn="just"/>
            <a:r>
              <a:rPr lang="ru-RU" sz="2400" dirty="0"/>
              <a:t>У тучных людей или беременных не осуществляется давление на живот. Вместо него проводятся надавливания на нижнюю часть груди.</a:t>
            </a:r>
          </a:p>
        </p:txBody>
      </p:sp>
      <p:pic>
        <p:nvPicPr>
          <p:cNvPr id="3074" name="Picture 2" descr="Человек подавился. Что делать? - Первая помощь - МЧС России"/>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76120" y="836712"/>
            <a:ext cx="3203782" cy="255158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Человек подавился. Что делать? - Первая помощь - МЧС Росси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7528" y="3618977"/>
            <a:ext cx="3522374" cy="3082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303001"/>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1952596" y="285729"/>
            <a:ext cx="8229600" cy="631825"/>
          </a:xfrm>
          <a:prstGeom prst="rect">
            <a:avLst/>
          </a:prstGeom>
        </p:spPr>
        <p:txBody>
          <a:bodyPr>
            <a:normAutofit fontScale="97500"/>
          </a:bodyPr>
          <a:lstStyle/>
          <a:p>
            <a:pPr>
              <a:lnSpc>
                <a:spcPts val="3000"/>
              </a:lnSpc>
              <a:spcBef>
                <a:spcPct val="0"/>
              </a:spcBef>
              <a:defRPr/>
            </a:pPr>
            <a:r>
              <a:rPr lang="ru-RU" sz="3200" spc="-100" dirty="0">
                <a:ln w="3200">
                  <a:solidFill>
                    <a:schemeClr val="bg2">
                      <a:shade val="75000"/>
                      <a:alpha val="25000"/>
                    </a:schemeClr>
                  </a:solidFill>
                  <a:prstDash val="solid"/>
                  <a:round/>
                </a:ln>
                <a:solidFill>
                  <a:schemeClr val="tx2"/>
                </a:solidFill>
                <a:effectLst>
                  <a:innerShdw blurRad="50800" dist="25400" dir="13500000">
                    <a:prstClr val="black">
                      <a:alpha val="70000"/>
                    </a:prstClr>
                  </a:innerShdw>
                </a:effectLst>
                <a:latin typeface="Arial Black" pitchFamily="34" charset="0"/>
                <a:ea typeface="+mj-ea"/>
                <a:cs typeface="+mj-cs"/>
              </a:rPr>
              <a:t>При обструкции инородным телом</a:t>
            </a:r>
          </a:p>
        </p:txBody>
      </p:sp>
      <p:sp>
        <p:nvSpPr>
          <p:cNvPr id="2" name="Прямоугольник 1"/>
          <p:cNvSpPr/>
          <p:nvPr/>
        </p:nvSpPr>
        <p:spPr>
          <a:xfrm>
            <a:off x="1751492" y="913014"/>
            <a:ext cx="8809004" cy="1631216"/>
          </a:xfrm>
          <a:prstGeom prst="rect">
            <a:avLst/>
          </a:prstGeom>
        </p:spPr>
        <p:txBody>
          <a:bodyPr wrap="square" numCol="1">
            <a:spAutoFit/>
          </a:bodyPr>
          <a:lstStyle/>
          <a:p>
            <a:pPr algn="just"/>
            <a:r>
              <a:rPr lang="ru-RU" sz="2000" dirty="0"/>
              <a:t>Если инородное тело перекрыло дыхательные пути ребенку, то следует помнить о необходимости дозирования усилий (удары и надавливания наносятся с меньшей силой). Кроме того, детям до 1 года нельзя выполнять надавливания на живот. Вместо них производятся толчки в нижнюю часть грудной клетки двумя пальцами. </a:t>
            </a:r>
          </a:p>
        </p:txBody>
      </p:sp>
      <p:sp>
        <p:nvSpPr>
          <p:cNvPr id="4" name="Прямоугольник 3"/>
          <p:cNvSpPr/>
          <p:nvPr/>
        </p:nvSpPr>
        <p:spPr>
          <a:xfrm>
            <a:off x="1761810" y="2492896"/>
            <a:ext cx="3997816" cy="4093428"/>
          </a:xfrm>
          <a:prstGeom prst="rect">
            <a:avLst/>
          </a:prstGeom>
        </p:spPr>
        <p:txBody>
          <a:bodyPr wrap="square">
            <a:spAutoFit/>
          </a:bodyPr>
          <a:lstStyle/>
          <a:p>
            <a:pPr algn="just"/>
            <a:r>
              <a:rPr lang="ru-RU" sz="2000" dirty="0"/>
              <a:t>При выполнении ударов и толчков грудным детям следует располагать их на предплечье человека, оказывающего помощь, головой вниз; при этом необходимо придерживать голову ребенка. Детям старше 1 года можно выполнять надавливания на живот над пупком, дозируя усилие соответственно возрасту. При отсутствии эффекта от этих действий необходимо приступить к сердечно-легочной реанимации.</a:t>
            </a:r>
          </a:p>
        </p:txBody>
      </p:sp>
      <p:pic>
        <p:nvPicPr>
          <p:cNvPr id="4104" name="Picture 8" descr="Попадания инородных тел в верхние дыхательные пут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9892" y="2348880"/>
            <a:ext cx="4451402"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7223614"/>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Заголовок 1"/>
          <p:cNvSpPr>
            <a:spLocks noGrp="1"/>
          </p:cNvSpPr>
          <p:nvPr>
            <p:ph type="title" idx="4294967295"/>
          </p:nvPr>
        </p:nvSpPr>
        <p:spPr>
          <a:xfrm>
            <a:off x="2381250" y="285751"/>
            <a:ext cx="8286750" cy="1357313"/>
          </a:xfrm>
        </p:spPr>
        <p:txBody>
          <a:bodyPr>
            <a:normAutofit/>
          </a:bodyPr>
          <a:lstStyle/>
          <a:p>
            <a:pPr>
              <a:defRPr/>
            </a:pPr>
            <a:r>
              <a:rPr lang="ru-RU" sz="2800" dirty="0">
                <a:solidFill>
                  <a:schemeClr val="tx2"/>
                </a:solidFill>
                <a:latin typeface="Arial Black" pitchFamily="34" charset="0"/>
              </a:rPr>
              <a:t>При неэффективном приеме </a:t>
            </a:r>
            <a:r>
              <a:rPr lang="ru-RU" sz="2800" dirty="0" err="1">
                <a:solidFill>
                  <a:schemeClr val="tx2"/>
                </a:solidFill>
                <a:latin typeface="Arial Black" pitchFamily="34" charset="0"/>
              </a:rPr>
              <a:t>Геймлиха</a:t>
            </a:r>
            <a:r>
              <a:rPr lang="ru-RU" sz="2800" dirty="0">
                <a:solidFill>
                  <a:schemeClr val="tx2"/>
                </a:solidFill>
                <a:latin typeface="Arial Black" pitchFamily="34" charset="0"/>
              </a:rPr>
              <a:t> переходи к СЛР</a:t>
            </a:r>
            <a:endParaRPr lang="ru-RU" sz="2800" dirty="0"/>
          </a:p>
        </p:txBody>
      </p:sp>
      <p:pic>
        <p:nvPicPr>
          <p:cNvPr id="61443" name="Picture 3"/>
          <p:cNvPicPr>
            <a:picLocks noGrp="1" noChangeAspect="1" noChangeArrowheads="1"/>
          </p:cNvPicPr>
          <p:nvPr>
            <p:ph idx="4294967295"/>
          </p:nvPr>
        </p:nvPicPr>
        <p:blipFill>
          <a:blip r:embed="rId2"/>
          <a:srcRect/>
          <a:stretch>
            <a:fillRect/>
          </a:stretch>
        </p:blipFill>
        <p:spPr>
          <a:xfrm>
            <a:off x="1809721" y="1928802"/>
            <a:ext cx="2505075" cy="1885950"/>
          </a:xfrm>
        </p:spPr>
      </p:pic>
      <p:pic>
        <p:nvPicPr>
          <p:cNvPr id="61444" name="Picture 3"/>
          <p:cNvPicPr>
            <a:picLocks noChangeAspect="1" noChangeArrowheads="1"/>
          </p:cNvPicPr>
          <p:nvPr/>
        </p:nvPicPr>
        <p:blipFill>
          <a:blip r:embed="rId3"/>
          <a:srcRect/>
          <a:stretch>
            <a:fillRect/>
          </a:stretch>
        </p:blipFill>
        <p:spPr bwMode="auto">
          <a:xfrm>
            <a:off x="2309787" y="4071942"/>
            <a:ext cx="2536825" cy="2571750"/>
          </a:xfrm>
          <a:prstGeom prst="rect">
            <a:avLst/>
          </a:prstGeom>
          <a:noFill/>
          <a:ln w="9525">
            <a:noFill/>
            <a:miter lim="800000"/>
            <a:headEnd/>
            <a:tailEnd/>
          </a:ln>
        </p:spPr>
      </p:pic>
      <p:sp>
        <p:nvSpPr>
          <p:cNvPr id="61445" name="TextBox 8"/>
          <p:cNvSpPr txBox="1">
            <a:spLocks noChangeArrowheads="1"/>
          </p:cNvSpPr>
          <p:nvPr/>
        </p:nvSpPr>
        <p:spPr bwMode="auto">
          <a:xfrm>
            <a:off x="7381876" y="3286125"/>
            <a:ext cx="3000375" cy="923330"/>
          </a:xfrm>
          <a:prstGeom prst="rect">
            <a:avLst/>
          </a:prstGeom>
          <a:noFill/>
          <a:ln w="9525">
            <a:noFill/>
            <a:miter lim="800000"/>
            <a:headEnd/>
            <a:tailEnd/>
          </a:ln>
        </p:spPr>
        <p:txBody>
          <a:bodyPr>
            <a:spAutoFit/>
          </a:bodyPr>
          <a:lstStyle/>
          <a:p>
            <a:r>
              <a:rPr lang="ru-RU">
                <a:solidFill>
                  <a:schemeClr val="tx2"/>
                </a:solidFill>
              </a:rPr>
              <a:t>при невозможности </a:t>
            </a:r>
          </a:p>
          <a:p>
            <a:r>
              <a:rPr lang="ru-RU">
                <a:solidFill>
                  <a:schemeClr val="tx2"/>
                </a:solidFill>
              </a:rPr>
              <a:t>вентиляции </a:t>
            </a:r>
          </a:p>
          <a:p>
            <a:r>
              <a:rPr lang="ru-RU">
                <a:solidFill>
                  <a:schemeClr val="tx2"/>
                </a:solidFill>
              </a:rPr>
              <a:t>переходите на массаж</a:t>
            </a:r>
          </a:p>
        </p:txBody>
      </p:sp>
      <p:sp>
        <p:nvSpPr>
          <p:cNvPr id="11" name="Выгнутая вправо стрелка 10"/>
          <p:cNvSpPr/>
          <p:nvPr/>
        </p:nvSpPr>
        <p:spPr>
          <a:xfrm>
            <a:off x="5595938" y="2143125"/>
            <a:ext cx="1714500" cy="4071938"/>
          </a:xfrm>
          <a:prstGeom prst="curved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tx1"/>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solidFill>
            <a:schemeClr val="accent6">
              <a:lumMod val="20000"/>
              <a:lumOff val="80000"/>
            </a:schemeClr>
          </a:solidFill>
          <a:ln>
            <a:solidFill>
              <a:schemeClr val="accent1"/>
            </a:solidFill>
          </a:ln>
        </p:spPr>
        <p:txBody>
          <a:bodyPr>
            <a:noAutofit/>
          </a:bodyPr>
          <a:lstStyle/>
          <a:p>
            <a:pPr lvl="1" algn="ctr">
              <a:defRPr/>
            </a:pPr>
            <a:br>
              <a:rPr lang="ru-RU" sz="3200" dirty="0"/>
            </a:br>
            <a:r>
              <a:rPr lang="ru-RU" sz="3200" dirty="0"/>
              <a:t>Перегревание = Тепловой удар</a:t>
            </a:r>
            <a:br>
              <a:rPr lang="ru-RU" sz="3200" dirty="0"/>
            </a:br>
            <a:endParaRPr lang="ru-RU" sz="3200" dirty="0"/>
          </a:p>
        </p:txBody>
      </p:sp>
      <p:sp>
        <p:nvSpPr>
          <p:cNvPr id="5" name="Подзаголовок 4"/>
          <p:cNvSpPr>
            <a:spLocks noGrp="1"/>
          </p:cNvSpPr>
          <p:nvPr>
            <p:ph type="subTitle" idx="1"/>
          </p:nvPr>
        </p:nvSpPr>
        <p:spPr>
          <a:xfrm>
            <a:off x="2452688" y="3886200"/>
            <a:ext cx="7429500" cy="2185988"/>
          </a:xfrm>
          <a:ln>
            <a:solidFill>
              <a:schemeClr val="accent1"/>
            </a:solidFill>
          </a:ln>
        </p:spPr>
        <p:txBody>
          <a:bodyPr/>
          <a:lstStyle/>
          <a:p>
            <a:pPr>
              <a:buFont typeface="Arial" charset="0"/>
              <a:buNone/>
              <a:defRPr/>
            </a:pPr>
            <a:r>
              <a:rPr lang="ru-RU" dirty="0"/>
              <a:t>Нарушение теплового баланса организма  вследствие  воздействия   высокой  температуры  влажности.</a:t>
            </a:r>
          </a:p>
        </p:txBody>
      </p:sp>
    </p:spTree>
    <p:extLst>
      <p:ext uri="{BB962C8B-B14F-4D97-AF65-F5344CB8AC3E}">
        <p14:creationId xmlns:p14="http://schemas.microsoft.com/office/powerpoint/2010/main" val="11336262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Заголовок 1"/>
          <p:cNvSpPr>
            <a:spLocks noGrp="1"/>
          </p:cNvSpPr>
          <p:nvPr>
            <p:ph type="title"/>
          </p:nvPr>
        </p:nvSpPr>
        <p:spPr>
          <a:xfrm>
            <a:off x="1981201" y="214313"/>
            <a:ext cx="8258175" cy="785812"/>
          </a:xfrm>
          <a:solidFill>
            <a:schemeClr val="accent6"/>
          </a:solidFill>
          <a:ln>
            <a:solidFill>
              <a:schemeClr val="tx1"/>
            </a:solidFill>
          </a:ln>
        </p:spPr>
        <p:txBody>
          <a:bodyPr rtlCol="0">
            <a:normAutofit fontScale="90000"/>
          </a:bodyPr>
          <a:lstStyle/>
          <a:p>
            <a:pPr marL="484632">
              <a:defRPr/>
            </a:pPr>
            <a:br>
              <a:rPr lang="ru-RU" sz="3600" b="1" dirty="0">
                <a:solidFill>
                  <a:schemeClr val="accent1">
                    <a:tint val="83000"/>
                    <a:satMod val="150000"/>
                  </a:schemeClr>
                </a:solidFill>
              </a:rPr>
            </a:br>
            <a:r>
              <a:rPr lang="ru-RU" sz="3600" b="1" dirty="0">
                <a:solidFill>
                  <a:schemeClr val="tx1">
                    <a:lumMod val="95000"/>
                    <a:lumOff val="5000"/>
                  </a:schemeClr>
                </a:solidFill>
              </a:rPr>
              <a:t>Клиническая картина теплового удара</a:t>
            </a:r>
            <a:r>
              <a:rPr lang="ru-RU" sz="3600" b="1" dirty="0">
                <a:solidFill>
                  <a:schemeClr val="accent1">
                    <a:tint val="83000"/>
                    <a:satMod val="150000"/>
                  </a:schemeClr>
                </a:solidFill>
              </a:rPr>
              <a:t>.</a:t>
            </a:r>
            <a:br>
              <a:rPr lang="ru-RU" dirty="0">
                <a:solidFill>
                  <a:schemeClr val="accent1">
                    <a:tint val="83000"/>
                    <a:satMod val="150000"/>
                  </a:schemeClr>
                </a:solidFill>
              </a:rPr>
            </a:br>
            <a:endParaRPr lang="ru-RU" dirty="0">
              <a:solidFill>
                <a:schemeClr val="accent1">
                  <a:tint val="83000"/>
                  <a:satMod val="150000"/>
                </a:schemeClr>
              </a:solidFill>
            </a:endParaRPr>
          </a:p>
        </p:txBody>
      </p:sp>
      <p:sp>
        <p:nvSpPr>
          <p:cNvPr id="73731" name="Прямоугольник 2"/>
          <p:cNvSpPr>
            <a:spLocks noChangeArrowheads="1"/>
          </p:cNvSpPr>
          <p:nvPr/>
        </p:nvSpPr>
        <p:spPr bwMode="auto">
          <a:xfrm>
            <a:off x="1881188" y="1143000"/>
            <a:ext cx="8572500" cy="4800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a:latin typeface="Calibri" panose="020F0502020204030204" pitchFamily="34" charset="0"/>
              </a:rPr>
              <a:t> • </a:t>
            </a:r>
            <a:r>
              <a:rPr lang="ru-RU" altLang="ru-RU" b="1">
                <a:latin typeface="Calibri" panose="020F0502020204030204" pitchFamily="34" charset="0"/>
              </a:rPr>
              <a:t>Легкая форма.</a:t>
            </a:r>
            <a:r>
              <a:rPr lang="ru-RU" altLang="ru-RU">
                <a:latin typeface="Calibri" panose="020F0502020204030204" pitchFamily="34" charset="0"/>
              </a:rPr>
              <a:t> Адинамия. Головная боль. Тошнота. Дыхание учащено. Тахикардия. Температура нормальная или субфебрильная. Кожные покровы не изменены. Если пострадавшему максимально быстро создать комфортные условия, то все симптомы гипертермии также быстро исчезают.</a:t>
            </a:r>
            <a:br>
              <a:rPr lang="ru-RU" altLang="ru-RU">
                <a:latin typeface="Calibri" panose="020F0502020204030204" pitchFamily="34" charset="0"/>
              </a:rPr>
            </a:br>
            <a:br>
              <a:rPr lang="ru-RU" altLang="ru-RU">
                <a:latin typeface="Calibri" panose="020F0502020204030204" pitchFamily="34" charset="0"/>
              </a:rPr>
            </a:br>
            <a:r>
              <a:rPr lang="ru-RU" altLang="ru-RU">
                <a:latin typeface="Calibri" panose="020F0502020204030204" pitchFamily="34" charset="0"/>
              </a:rPr>
              <a:t>• </a:t>
            </a:r>
            <a:r>
              <a:rPr lang="ru-RU" altLang="ru-RU" b="1">
                <a:latin typeface="Calibri" panose="020F0502020204030204" pitchFamily="34" charset="0"/>
              </a:rPr>
              <a:t>Средняя тяжесть.</a:t>
            </a:r>
            <a:r>
              <a:rPr lang="ru-RU" altLang="ru-RU">
                <a:latin typeface="Calibri" panose="020F0502020204030204" pitchFamily="34" charset="0"/>
              </a:rPr>
              <a:t> Резкая адинамия. Головная боль с тошнотой и рвотой. Оглушение. Неуверенность движений. Кратковременные потери сознания (обмороки). Дыхание учащено. Тахикардия. Кожа влажная, гиперемирована. Усиленное потоотделение. Температура тела 39—40°С. Если лечебные мероприятия начаты вовремя, то функции организма нормализуются.</a:t>
            </a:r>
          </a:p>
          <a:p>
            <a:pPr eaLnBrk="1" hangingPunct="1"/>
            <a:br>
              <a:rPr lang="ru-RU" altLang="ru-RU">
                <a:latin typeface="Calibri" panose="020F0502020204030204" pitchFamily="34" charset="0"/>
              </a:rPr>
            </a:br>
            <a:r>
              <a:rPr lang="ru-RU" altLang="ru-RU">
                <a:latin typeface="Calibri" panose="020F0502020204030204" pitchFamily="34" charset="0"/>
              </a:rPr>
              <a:t>• </a:t>
            </a:r>
            <a:r>
              <a:rPr lang="ru-RU" altLang="ru-RU" b="1">
                <a:latin typeface="Calibri" panose="020F0502020204030204" pitchFamily="34" charset="0"/>
              </a:rPr>
              <a:t>Тяжелая форма.</a:t>
            </a:r>
            <a:r>
              <a:rPr lang="ru-RU" altLang="ru-RU">
                <a:latin typeface="Calibri" panose="020F0502020204030204" pitchFamily="34" charset="0"/>
              </a:rPr>
              <a:t> Острое начало. Сознание спутано, вплоть до сопора или комы. Клонические и тонические судороги. Психомоторное возбуждение, бред, галлюцинации. Дыхание частое, поверхностное, аритмичное. Пульс 120—140 ударов в минуту, нитевидный. Тоны сердца глухие. Кожа горячая, сухая. Температура тела 41—42°С и выше.  Летальность при тяжелой форме теплового удара достигает 20—30%.</a:t>
            </a:r>
          </a:p>
        </p:txBody>
      </p:sp>
    </p:spTree>
    <p:extLst>
      <p:ext uri="{BB962C8B-B14F-4D97-AF65-F5344CB8AC3E}">
        <p14:creationId xmlns:p14="http://schemas.microsoft.com/office/powerpoint/2010/main" val="2006348546"/>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Заголовок 1"/>
          <p:cNvSpPr>
            <a:spLocks noGrp="1"/>
          </p:cNvSpPr>
          <p:nvPr>
            <p:ph type="title"/>
          </p:nvPr>
        </p:nvSpPr>
        <p:spPr>
          <a:xfrm>
            <a:off x="2667001" y="214314"/>
            <a:ext cx="7000875" cy="928687"/>
          </a:xfrm>
          <a:solidFill>
            <a:schemeClr val="accent6">
              <a:lumMod val="40000"/>
              <a:lumOff val="60000"/>
            </a:schemeClr>
          </a:solidFill>
          <a:ln>
            <a:solidFill>
              <a:schemeClr val="tx2"/>
            </a:solidFill>
          </a:ln>
        </p:spPr>
        <p:txBody>
          <a:bodyPr/>
          <a:lstStyle/>
          <a:p>
            <a:pPr marL="484188">
              <a:defRPr/>
            </a:pPr>
            <a:r>
              <a:rPr lang="ru-RU" sz="4000" b="1"/>
              <a:t>Оказание помощи</a:t>
            </a:r>
            <a:endParaRPr lang="ru-RU" sz="4000"/>
          </a:p>
        </p:txBody>
      </p:sp>
      <p:sp>
        <p:nvSpPr>
          <p:cNvPr id="3" name="Прямоугольник 2"/>
          <p:cNvSpPr/>
          <p:nvPr/>
        </p:nvSpPr>
        <p:spPr>
          <a:xfrm>
            <a:off x="1952625" y="1500189"/>
            <a:ext cx="8358188" cy="5140325"/>
          </a:xfrm>
          <a:prstGeom prst="rect">
            <a:avLst/>
          </a:prstGeom>
          <a:solidFill>
            <a:schemeClr val="accent6">
              <a:lumMod val="20000"/>
              <a:lumOff val="80000"/>
            </a:schemeClr>
          </a:solidFill>
          <a:ln>
            <a:solidFill>
              <a:schemeClr val="tx1"/>
            </a:solidFill>
          </a:ln>
        </p:spPr>
        <p:txBody>
          <a:bodyPr>
            <a:spAutoFit/>
          </a:bodyPr>
          <a:lstStyle/>
          <a:p>
            <a:pPr>
              <a:defRPr/>
            </a:pPr>
            <a:r>
              <a:rPr lang="ru-RU" dirty="0"/>
              <a:t>  </a:t>
            </a:r>
            <a:r>
              <a:rPr lang="ru-RU" sz="2400" dirty="0">
                <a:latin typeface="Times New Roman" pitchFamily="18" charset="0"/>
                <a:cs typeface="Times New Roman" pitchFamily="18" charset="0"/>
              </a:rPr>
              <a:t>Пострадавшего  поместить в тень!  Вызвать Скорую помощь!</a:t>
            </a:r>
          </a:p>
          <a:p>
            <a:pPr>
              <a:defRPr/>
            </a:pPr>
            <a:endParaRPr lang="ru-RU" sz="2400" dirty="0">
              <a:latin typeface="Times New Roman" pitchFamily="18" charset="0"/>
              <a:cs typeface="Times New Roman" pitchFamily="18" charset="0"/>
            </a:endParaRPr>
          </a:p>
          <a:p>
            <a:pPr marL="342900" indent="-342900">
              <a:buFontTx/>
              <a:buAutoNum type="arabicPeriod"/>
              <a:defRPr/>
            </a:pPr>
            <a:r>
              <a:rPr lang="ru-RU" sz="2400" dirty="0">
                <a:latin typeface="Times New Roman" pitchFamily="18" charset="0"/>
                <a:cs typeface="Times New Roman" pitchFamily="18" charset="0"/>
              </a:rPr>
              <a:t>Обнажить пострадавшего : расстегнуть одежду, освободить грудную клетку.</a:t>
            </a:r>
          </a:p>
          <a:p>
            <a:pPr marL="342900" indent="-342900">
              <a:buFontTx/>
              <a:buAutoNum type="arabicPeriod"/>
              <a:defRPr/>
            </a:pPr>
            <a:r>
              <a:rPr lang="ru-RU" sz="2400" dirty="0">
                <a:latin typeface="Times New Roman" pitchFamily="18" charset="0"/>
                <a:cs typeface="Times New Roman" pitchFamily="18" charset="0"/>
              </a:rPr>
              <a:t>На область крупных сосудов положить лед, емкости с ледяной водой или  холодовые  пакеты.  На голову положить мокрое полотенце.  При необходимости  можно обернуть  мокрой простыней   и  включить вентилятор. </a:t>
            </a:r>
          </a:p>
          <a:p>
            <a:pPr marL="342900" indent="-342900">
              <a:buFontTx/>
              <a:buAutoNum type="arabicPeriod"/>
              <a:defRPr/>
            </a:pPr>
            <a:r>
              <a:rPr lang="ru-RU" sz="2400" dirty="0">
                <a:latin typeface="Times New Roman" pitchFamily="18" charset="0"/>
                <a:cs typeface="Times New Roman" pitchFamily="18" charset="0"/>
              </a:rPr>
              <a:t>При сохраненном сознании – обильное питье: чай, подсоленая вода, квас.</a:t>
            </a:r>
          </a:p>
          <a:p>
            <a:pPr marL="342900" indent="-342900">
              <a:defRPr/>
            </a:pPr>
            <a:r>
              <a:rPr lang="ru-RU" sz="2400" dirty="0">
                <a:latin typeface="Times New Roman" pitchFamily="18" charset="0"/>
                <a:cs typeface="Times New Roman" pitchFamily="18" charset="0"/>
              </a:rPr>
              <a:t>       </a:t>
            </a:r>
            <a:r>
              <a:rPr lang="ru-RU" sz="2800" dirty="0">
                <a:latin typeface="Times New Roman" pitchFamily="18" charset="0"/>
                <a:cs typeface="Times New Roman" pitchFamily="18" charset="0"/>
              </a:rPr>
              <a:t>Алкоголь, сладкая газировка противопоказаны ! </a:t>
            </a:r>
            <a:r>
              <a:rPr lang="ru-RU" sz="2400" dirty="0">
                <a:latin typeface="Times New Roman" pitchFamily="18" charset="0"/>
                <a:cs typeface="Times New Roman" pitchFamily="18" charset="0"/>
              </a:rPr>
              <a:t>Можно дать таблетку Анальгина, Аспирина.</a:t>
            </a:r>
            <a:br>
              <a:rPr lang="ru-RU" sz="2400" dirty="0">
                <a:latin typeface="Times New Roman" pitchFamily="18" charset="0"/>
                <a:cs typeface="Times New Roman" pitchFamily="18" charset="0"/>
              </a:rPr>
            </a:br>
            <a:br>
              <a:rPr lang="ru-RU" dirty="0"/>
            </a:br>
            <a:r>
              <a:rPr lang="ru-RU" dirty="0"/>
              <a:t> </a:t>
            </a:r>
          </a:p>
        </p:txBody>
      </p:sp>
    </p:spTree>
    <p:extLst>
      <p:ext uri="{BB962C8B-B14F-4D97-AF65-F5344CB8AC3E}">
        <p14:creationId xmlns:p14="http://schemas.microsoft.com/office/powerpoint/2010/main" val="2908085511"/>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09800" y="1071564"/>
            <a:ext cx="7772400" cy="2528887"/>
          </a:xfrm>
          <a:solidFill>
            <a:schemeClr val="accent6"/>
          </a:solidFill>
          <a:ln>
            <a:solidFill>
              <a:schemeClr val="tx2"/>
            </a:solidFill>
          </a:ln>
        </p:spPr>
        <p:txBody>
          <a:bodyPr/>
          <a:lstStyle/>
          <a:p>
            <a:pPr eaLnBrk="1" hangingPunct="1">
              <a:defRPr/>
            </a:pPr>
            <a:r>
              <a:rPr lang="ru-RU" dirty="0"/>
              <a:t>ОЖОГИ</a:t>
            </a:r>
            <a:br>
              <a:rPr lang="ru-RU" dirty="0"/>
            </a:br>
            <a:r>
              <a:rPr lang="ru-RU" dirty="0"/>
              <a:t>(термические и химические)</a:t>
            </a:r>
          </a:p>
        </p:txBody>
      </p:sp>
      <p:sp>
        <p:nvSpPr>
          <p:cNvPr id="3" name="Подзаголовок 2"/>
          <p:cNvSpPr>
            <a:spLocks noGrp="1"/>
          </p:cNvSpPr>
          <p:nvPr>
            <p:ph type="subTitle" idx="1"/>
          </p:nvPr>
        </p:nvSpPr>
        <p:spPr>
          <a:solidFill>
            <a:schemeClr val="accent6">
              <a:lumMod val="40000"/>
              <a:lumOff val="60000"/>
            </a:schemeClr>
          </a:solidFill>
          <a:ln>
            <a:solidFill>
              <a:schemeClr val="tx2"/>
            </a:solidFill>
          </a:ln>
        </p:spPr>
        <p:txBody>
          <a:bodyPr/>
          <a:lstStyle/>
          <a:p>
            <a:pPr eaLnBrk="1" hangingPunct="1">
              <a:buFont typeface="Arial" charset="0"/>
              <a:buNone/>
              <a:defRPr/>
            </a:pPr>
            <a:endParaRPr lang="ru-RU" dirty="0"/>
          </a:p>
          <a:p>
            <a:pPr eaLnBrk="1" hangingPunct="1">
              <a:buFont typeface="Arial" charset="0"/>
              <a:buNone/>
              <a:defRPr/>
            </a:pPr>
            <a:r>
              <a:rPr lang="ru-RU" dirty="0">
                <a:solidFill>
                  <a:schemeClr val="tx1"/>
                </a:solidFill>
              </a:rPr>
              <a:t>Клинические проявления и оказание помощи.</a:t>
            </a:r>
          </a:p>
        </p:txBody>
      </p:sp>
    </p:spTree>
    <p:extLst>
      <p:ext uri="{BB962C8B-B14F-4D97-AF65-F5344CB8AC3E}">
        <p14:creationId xmlns:p14="http://schemas.microsoft.com/office/powerpoint/2010/main" val="19040605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idx="1"/>
          </p:nvPr>
        </p:nvSpPr>
        <p:spPr>
          <a:xfrm>
            <a:off x="7049193" y="2292440"/>
            <a:ext cx="4724400" cy="4065588"/>
          </a:xfrm>
        </p:spPr>
        <p:txBody>
          <a:bodyPr/>
          <a:lstStyle/>
          <a:p>
            <a:pPr eaLnBrk="1" hangingPunct="1">
              <a:buFontTx/>
              <a:buNone/>
            </a:pPr>
            <a:r>
              <a:rPr lang="ru-RU" altLang="ru-RU" sz="4800" dirty="0"/>
              <a:t>- Термические</a:t>
            </a:r>
          </a:p>
          <a:p>
            <a:pPr eaLnBrk="1" hangingPunct="1">
              <a:buFontTx/>
              <a:buNone/>
            </a:pPr>
            <a:r>
              <a:rPr lang="ru-RU" altLang="ru-RU" sz="4800" dirty="0"/>
              <a:t>- Электрические</a:t>
            </a:r>
          </a:p>
          <a:p>
            <a:pPr eaLnBrk="1" hangingPunct="1">
              <a:buFontTx/>
              <a:buNone/>
            </a:pPr>
            <a:r>
              <a:rPr lang="ru-RU" altLang="ru-RU" sz="4800" dirty="0"/>
              <a:t>- Химические</a:t>
            </a:r>
            <a:r>
              <a:rPr lang="ru-RU" altLang="ru-RU" dirty="0"/>
              <a:t> </a:t>
            </a:r>
          </a:p>
        </p:txBody>
      </p:sp>
      <p:sp>
        <p:nvSpPr>
          <p:cNvPr id="3074" name="Rectangle 2"/>
          <p:cNvSpPr>
            <a:spLocks noGrp="1" noRot="1" noChangeArrowheads="1"/>
          </p:cNvSpPr>
          <p:nvPr>
            <p:ph type="title"/>
          </p:nvPr>
        </p:nvSpPr>
        <p:spPr/>
        <p:txBody>
          <a:bodyPr/>
          <a:lstStyle/>
          <a:p>
            <a:pPr>
              <a:defRPr/>
            </a:pPr>
            <a:r>
              <a:rPr lang="ru-RU"/>
              <a:t>Ожоги </a:t>
            </a:r>
          </a:p>
        </p:txBody>
      </p:sp>
      <p:pic>
        <p:nvPicPr>
          <p:cNvPr id="2" name="Рисунок 1">
            <a:extLst>
              <a:ext uri="{FF2B5EF4-FFF2-40B4-BE49-F238E27FC236}">
                <a16:creationId xmlns:a16="http://schemas.microsoft.com/office/drawing/2014/main" id="{CC33E057-E99C-D650-C5C0-1FB5777F746A}"/>
              </a:ext>
            </a:extLst>
          </p:cNvPr>
          <p:cNvPicPr>
            <a:picLocks noChangeAspect="1"/>
          </p:cNvPicPr>
          <p:nvPr/>
        </p:nvPicPr>
        <p:blipFill>
          <a:blip r:embed="rId3"/>
          <a:stretch>
            <a:fillRect/>
          </a:stretch>
        </p:blipFill>
        <p:spPr>
          <a:xfrm>
            <a:off x="0" y="4325234"/>
            <a:ext cx="7195358" cy="2532766"/>
          </a:xfrm>
          <a:prstGeom prst="rect">
            <a:avLst/>
          </a:prstGeom>
        </p:spPr>
      </p:pic>
    </p:spTree>
    <p:extLst>
      <p:ext uri="{BB962C8B-B14F-4D97-AF65-F5344CB8AC3E}">
        <p14:creationId xmlns:p14="http://schemas.microsoft.com/office/powerpoint/2010/main" val="27737799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idx="1"/>
          </p:nvPr>
        </p:nvSpPr>
        <p:spPr/>
        <p:txBody>
          <a:bodyPr>
            <a:normAutofit/>
          </a:bodyPr>
          <a:lstStyle/>
          <a:p>
            <a:pPr indent="-160338">
              <a:buNone/>
            </a:pPr>
            <a:r>
              <a:rPr lang="ru-RU" altLang="ru-RU" sz="3600" dirty="0"/>
              <a:t>Помощь на месте травмы.</a:t>
            </a:r>
          </a:p>
          <a:p>
            <a:pPr eaLnBrk="1" hangingPunct="1">
              <a:buFont typeface="Wingdings" panose="05000000000000000000" pitchFamily="2" charset="2"/>
              <a:buNone/>
            </a:pPr>
            <a:r>
              <a:rPr lang="ru-RU" altLang="ru-RU" sz="3600" dirty="0"/>
              <a:t> - прекращение действия термического агента</a:t>
            </a:r>
          </a:p>
          <a:p>
            <a:pPr eaLnBrk="1" hangingPunct="1">
              <a:buFont typeface="Wingdings" panose="05000000000000000000" pitchFamily="2" charset="2"/>
              <a:buNone/>
            </a:pPr>
            <a:r>
              <a:rPr lang="ru-RU" altLang="ru-RU" sz="3600" dirty="0"/>
              <a:t> - охлаждение пораженной поверхности</a:t>
            </a:r>
          </a:p>
          <a:p>
            <a:pPr eaLnBrk="1" hangingPunct="1">
              <a:buFont typeface="Wingdings" panose="05000000000000000000" pitchFamily="2" charset="2"/>
              <a:buNone/>
            </a:pPr>
            <a:r>
              <a:rPr lang="ru-RU" altLang="ru-RU" sz="3600" dirty="0"/>
              <a:t> - купирование боли</a:t>
            </a:r>
          </a:p>
          <a:p>
            <a:pPr eaLnBrk="1" hangingPunct="1">
              <a:buFont typeface="Wingdings" panose="05000000000000000000" pitchFamily="2" charset="2"/>
              <a:buNone/>
            </a:pPr>
            <a:r>
              <a:rPr lang="ru-RU" altLang="ru-RU" sz="3600" dirty="0"/>
              <a:t> - обработка раны</a:t>
            </a:r>
          </a:p>
          <a:p>
            <a:pPr eaLnBrk="1" hangingPunct="1">
              <a:buFont typeface="Wingdings" panose="05000000000000000000" pitchFamily="2" charset="2"/>
              <a:buNone/>
            </a:pPr>
            <a:r>
              <a:rPr lang="ru-RU" altLang="ru-RU" sz="3600" dirty="0"/>
              <a:t> - обильное питье при отсутствии тошноты.</a:t>
            </a:r>
          </a:p>
        </p:txBody>
      </p:sp>
      <p:sp>
        <p:nvSpPr>
          <p:cNvPr id="14338" name="Rectangle 2"/>
          <p:cNvSpPr>
            <a:spLocks noGrp="1" noRot="1" noChangeArrowheads="1"/>
          </p:cNvSpPr>
          <p:nvPr>
            <p:ph type="title"/>
          </p:nvPr>
        </p:nvSpPr>
        <p:spPr>
          <a:xfrm>
            <a:off x="1981200" y="274638"/>
            <a:ext cx="8229600" cy="850900"/>
          </a:xfrm>
        </p:spPr>
        <p:txBody>
          <a:bodyPr/>
          <a:lstStyle/>
          <a:p>
            <a:pPr>
              <a:defRPr/>
            </a:pPr>
            <a:r>
              <a:rPr lang="ru-RU"/>
              <a:t>Термический ожог</a:t>
            </a:r>
          </a:p>
        </p:txBody>
      </p:sp>
    </p:spTree>
    <p:extLst>
      <p:ext uri="{BB962C8B-B14F-4D97-AF65-F5344CB8AC3E}">
        <p14:creationId xmlns:p14="http://schemas.microsoft.com/office/powerpoint/2010/main" val="12391623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idx="1"/>
          </p:nvPr>
        </p:nvSpPr>
        <p:spPr/>
        <p:txBody>
          <a:bodyPr>
            <a:normAutofit lnSpcReduction="10000"/>
          </a:bodyPr>
          <a:lstStyle/>
          <a:p>
            <a:pPr eaLnBrk="1" hangingPunct="1">
              <a:buFont typeface="Wingdings" panose="05000000000000000000" pitchFamily="2" charset="2"/>
              <a:buNone/>
            </a:pPr>
            <a:r>
              <a:rPr lang="ru-RU" altLang="ru-RU" sz="4000"/>
              <a:t>Охлаждение пораженной поверхностей не менее  10 – 15 минут, но не задерживать транспортировку.</a:t>
            </a:r>
          </a:p>
          <a:p>
            <a:pPr eaLnBrk="1" hangingPunct="1">
              <a:buFont typeface="Wingdings" panose="05000000000000000000" pitchFamily="2" charset="2"/>
              <a:buNone/>
            </a:pPr>
            <a:r>
              <a:rPr lang="ru-RU" altLang="ru-RU" sz="4000"/>
              <a:t>Не убирать частички одежды, не вскрывать пузыри.</a:t>
            </a:r>
          </a:p>
          <a:p>
            <a:pPr eaLnBrk="1" hangingPunct="1">
              <a:buFont typeface="Wingdings" panose="05000000000000000000" pitchFamily="2" charset="2"/>
              <a:buNone/>
            </a:pPr>
            <a:r>
              <a:rPr lang="ru-RU" altLang="ru-RU" sz="4000"/>
              <a:t>Не снимать удовлетворительно наложенную повязку.</a:t>
            </a:r>
          </a:p>
        </p:txBody>
      </p:sp>
      <p:sp>
        <p:nvSpPr>
          <p:cNvPr id="17410" name="Rectangle 2"/>
          <p:cNvSpPr>
            <a:spLocks noGrp="1" noRot="1" noChangeArrowheads="1"/>
          </p:cNvSpPr>
          <p:nvPr>
            <p:ph type="title"/>
          </p:nvPr>
        </p:nvSpPr>
        <p:spPr>
          <a:xfrm>
            <a:off x="1981200" y="274639"/>
            <a:ext cx="8229600" cy="922337"/>
          </a:xfrm>
        </p:spPr>
        <p:txBody>
          <a:bodyPr/>
          <a:lstStyle/>
          <a:p>
            <a:pPr>
              <a:defRPr/>
            </a:pPr>
            <a:r>
              <a:rPr lang="ru-RU"/>
              <a:t>Термический ожог</a:t>
            </a:r>
          </a:p>
        </p:txBody>
      </p:sp>
    </p:spTree>
    <p:extLst>
      <p:ext uri="{BB962C8B-B14F-4D97-AF65-F5344CB8AC3E}">
        <p14:creationId xmlns:p14="http://schemas.microsoft.com/office/powerpoint/2010/main" val="19448294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3"/>
          <p:cNvSpPr>
            <a:spLocks noGrp="1" noChangeArrowheads="1"/>
          </p:cNvSpPr>
          <p:nvPr>
            <p:ph idx="1"/>
          </p:nvPr>
        </p:nvSpPr>
        <p:spPr/>
        <p:txBody>
          <a:bodyPr/>
          <a:lstStyle/>
          <a:p>
            <a:pPr eaLnBrk="1" hangingPunct="1">
              <a:buFont typeface="Wingdings" panose="05000000000000000000" pitchFamily="2" charset="2"/>
              <a:buNone/>
            </a:pPr>
            <a:r>
              <a:rPr lang="ru-RU" altLang="ru-RU" sz="4000" dirty="0"/>
              <a:t>Немедленно удалить одежду.</a:t>
            </a:r>
          </a:p>
          <a:p>
            <a:pPr eaLnBrk="1" hangingPunct="1">
              <a:buFont typeface="Wingdings" panose="05000000000000000000" pitchFamily="2" charset="2"/>
              <a:buNone/>
            </a:pPr>
            <a:r>
              <a:rPr lang="ru-RU" altLang="ru-RU" sz="4000" dirty="0"/>
              <a:t>Промыть проточной водой не менее 15 минут, но не под напором!</a:t>
            </a:r>
          </a:p>
          <a:p>
            <a:pPr eaLnBrk="1" hangingPunct="1">
              <a:buFont typeface="Wingdings" panose="05000000000000000000" pitchFamily="2" charset="2"/>
              <a:buNone/>
            </a:pPr>
            <a:r>
              <a:rPr lang="ru-RU" altLang="ru-RU" sz="4000" dirty="0"/>
              <a:t>При ожоге плавиковой кислотой – промывать 2 – 3 часа!</a:t>
            </a:r>
          </a:p>
        </p:txBody>
      </p:sp>
      <p:sp>
        <p:nvSpPr>
          <p:cNvPr id="19458" name="Rectangle 2"/>
          <p:cNvSpPr>
            <a:spLocks noGrp="1" noRot="1" noChangeArrowheads="1"/>
          </p:cNvSpPr>
          <p:nvPr>
            <p:ph type="title"/>
          </p:nvPr>
        </p:nvSpPr>
        <p:spPr>
          <a:xfrm>
            <a:off x="1981200" y="274639"/>
            <a:ext cx="8229600" cy="922337"/>
          </a:xfrm>
        </p:spPr>
        <p:txBody>
          <a:bodyPr/>
          <a:lstStyle/>
          <a:p>
            <a:pPr>
              <a:defRPr/>
            </a:pPr>
            <a:r>
              <a:rPr lang="ru-RU"/>
              <a:t>Химические ожоги</a:t>
            </a:r>
          </a:p>
        </p:txBody>
      </p:sp>
    </p:spTree>
    <p:extLst>
      <p:ext uri="{BB962C8B-B14F-4D97-AF65-F5344CB8AC3E}">
        <p14:creationId xmlns:p14="http://schemas.microsoft.com/office/powerpoint/2010/main" val="34603223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1216026"/>
            <a:ext cx="10363200" cy="1470025"/>
          </a:xfrm>
        </p:spPr>
        <p:txBody>
          <a:bodyPr/>
          <a:lstStyle/>
          <a:p>
            <a:pPr>
              <a:defRPr/>
            </a:pPr>
            <a:r>
              <a:rPr lang="ru-RU" sz="8000" dirty="0"/>
              <a:t>Отморожения</a:t>
            </a:r>
          </a:p>
        </p:txBody>
      </p:sp>
      <p:pic>
        <p:nvPicPr>
          <p:cNvPr id="2" name="Рисунок 1">
            <a:extLst>
              <a:ext uri="{FF2B5EF4-FFF2-40B4-BE49-F238E27FC236}">
                <a16:creationId xmlns:a16="http://schemas.microsoft.com/office/drawing/2014/main" id="{16EE3B26-55B5-C397-46FB-79118739D04D}"/>
              </a:ext>
            </a:extLst>
          </p:cNvPr>
          <p:cNvPicPr>
            <a:picLocks noChangeAspect="1"/>
          </p:cNvPicPr>
          <p:nvPr/>
        </p:nvPicPr>
        <p:blipFill>
          <a:blip r:embed="rId3"/>
          <a:stretch>
            <a:fillRect/>
          </a:stretch>
        </p:blipFill>
        <p:spPr>
          <a:xfrm>
            <a:off x="3238500" y="2795588"/>
            <a:ext cx="5715000" cy="3571875"/>
          </a:xfrm>
          <a:prstGeom prst="rect">
            <a:avLst/>
          </a:prstGeom>
        </p:spPr>
      </p:pic>
    </p:spTree>
    <p:extLst>
      <p:ext uri="{BB962C8B-B14F-4D97-AF65-F5344CB8AC3E}">
        <p14:creationId xmlns:p14="http://schemas.microsoft.com/office/powerpoint/2010/main" val="20853584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p:txBody>
          <a:bodyPr/>
          <a:lstStyle/>
          <a:p>
            <a:pPr>
              <a:buFont typeface="Wingdings" panose="05000000000000000000" pitchFamily="2" charset="2"/>
              <a:buNone/>
            </a:pPr>
            <a:r>
              <a:rPr lang="ru-RU" altLang="ru-RU" dirty="0"/>
              <a:t>Восстановление температуры тканей.</a:t>
            </a:r>
          </a:p>
          <a:p>
            <a:pPr>
              <a:buFont typeface="Wingdings" panose="05000000000000000000" pitchFamily="2" charset="2"/>
              <a:buNone/>
            </a:pPr>
            <a:r>
              <a:rPr lang="ru-RU" altLang="ru-RU" dirty="0"/>
              <a:t> - раздеть в теплом помещении</a:t>
            </a:r>
          </a:p>
          <a:p>
            <a:pPr>
              <a:buFont typeface="Wingdings" panose="05000000000000000000" pitchFamily="2" charset="2"/>
              <a:buNone/>
            </a:pPr>
            <a:r>
              <a:rPr lang="ru-RU" altLang="ru-RU" dirty="0"/>
              <a:t> - обработать спиртом или любым антисептиком</a:t>
            </a:r>
          </a:p>
          <a:p>
            <a:pPr>
              <a:buFont typeface="Wingdings" panose="05000000000000000000" pitchFamily="2" charset="2"/>
              <a:buNone/>
            </a:pPr>
            <a:r>
              <a:rPr lang="ru-RU" altLang="ru-RU" dirty="0"/>
              <a:t> - теплоизолирующая повязка</a:t>
            </a:r>
          </a:p>
          <a:p>
            <a:pPr>
              <a:buFont typeface="Wingdings" panose="05000000000000000000" pitchFamily="2" charset="2"/>
              <a:buNone/>
            </a:pPr>
            <a:r>
              <a:rPr lang="ru-RU" altLang="ru-RU" dirty="0"/>
              <a:t> </a:t>
            </a:r>
          </a:p>
          <a:p>
            <a:pPr>
              <a:buFont typeface="Wingdings" panose="05000000000000000000" pitchFamily="2" charset="2"/>
              <a:buNone/>
            </a:pPr>
            <a:r>
              <a:rPr lang="ru-RU" altLang="ru-RU" dirty="0"/>
              <a:t> Возникновение кратковременной боли – хороший прогностический признак.</a:t>
            </a:r>
          </a:p>
        </p:txBody>
      </p:sp>
      <p:sp>
        <p:nvSpPr>
          <p:cNvPr id="21506" name="Rectangle 2"/>
          <p:cNvSpPr>
            <a:spLocks noGrp="1" noRot="1" noChangeArrowheads="1"/>
          </p:cNvSpPr>
          <p:nvPr>
            <p:ph type="title"/>
          </p:nvPr>
        </p:nvSpPr>
        <p:spPr>
          <a:xfrm>
            <a:off x="1981200" y="274638"/>
            <a:ext cx="8229600" cy="850900"/>
          </a:xfrm>
        </p:spPr>
        <p:txBody>
          <a:bodyPr/>
          <a:lstStyle/>
          <a:p>
            <a:pPr>
              <a:defRPr/>
            </a:pPr>
            <a:r>
              <a:rPr lang="ru-RU" sz="4800"/>
              <a:t>Отморожения</a:t>
            </a:r>
          </a:p>
        </p:txBody>
      </p:sp>
    </p:spTree>
    <p:extLst>
      <p:ext uri="{BB962C8B-B14F-4D97-AF65-F5344CB8AC3E}">
        <p14:creationId xmlns:p14="http://schemas.microsoft.com/office/powerpoint/2010/main" val="72767842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idx="1"/>
          </p:nvPr>
        </p:nvSpPr>
        <p:spPr/>
        <p:txBody>
          <a:bodyPr/>
          <a:lstStyle/>
          <a:p>
            <a:pPr>
              <a:buFont typeface="Wingdings" panose="05000000000000000000" pitchFamily="2" charset="2"/>
              <a:buNone/>
            </a:pPr>
            <a:r>
              <a:rPr lang="ru-RU" altLang="ru-RU" sz="4000" dirty="0"/>
              <a:t>Растирание снегом.</a:t>
            </a:r>
          </a:p>
          <a:p>
            <a:pPr algn="ctr">
              <a:buFont typeface="Wingdings" panose="05000000000000000000" pitchFamily="2" charset="2"/>
              <a:buNone/>
            </a:pPr>
            <a:r>
              <a:rPr lang="ru-RU" altLang="ru-RU" sz="4000" dirty="0"/>
              <a:t> </a:t>
            </a:r>
            <a:r>
              <a:rPr lang="ru-RU" altLang="ru-RU" sz="4000" dirty="0">
                <a:solidFill>
                  <a:srgbClr val="FF0000"/>
                </a:solidFill>
              </a:rPr>
              <a:t>Метод неправомочен!</a:t>
            </a:r>
          </a:p>
          <a:p>
            <a:pPr>
              <a:buFont typeface="Wingdings" panose="05000000000000000000" pitchFamily="2" charset="2"/>
              <a:buNone/>
            </a:pPr>
            <a:endParaRPr lang="ru-RU" altLang="ru-RU" sz="4000" dirty="0"/>
          </a:p>
          <a:p>
            <a:pPr>
              <a:buFont typeface="Wingdings" panose="05000000000000000000" pitchFamily="2" charset="2"/>
              <a:buNone/>
            </a:pPr>
            <a:r>
              <a:rPr lang="ru-RU" altLang="ru-RU" sz="4000" dirty="0"/>
              <a:t>Не согревает.</a:t>
            </a:r>
          </a:p>
          <a:p>
            <a:pPr marL="0" indent="0">
              <a:buNone/>
            </a:pPr>
            <a:r>
              <a:rPr lang="ru-RU" altLang="ru-RU" sz="4000" dirty="0"/>
              <a:t>Наносит микротравмы – в дальнейшем инфицирование.</a:t>
            </a:r>
            <a:r>
              <a:rPr lang="ru-RU" altLang="ru-RU" dirty="0"/>
              <a:t> </a:t>
            </a:r>
          </a:p>
        </p:txBody>
      </p:sp>
      <p:sp>
        <p:nvSpPr>
          <p:cNvPr id="22530" name="Rectangle 2"/>
          <p:cNvSpPr>
            <a:spLocks noGrp="1" noRot="1" noChangeArrowheads="1"/>
          </p:cNvSpPr>
          <p:nvPr>
            <p:ph type="title"/>
          </p:nvPr>
        </p:nvSpPr>
        <p:spPr>
          <a:xfrm>
            <a:off x="1981200" y="274639"/>
            <a:ext cx="8229600" cy="922337"/>
          </a:xfrm>
        </p:spPr>
        <p:txBody>
          <a:bodyPr/>
          <a:lstStyle/>
          <a:p>
            <a:pPr>
              <a:defRPr/>
            </a:pPr>
            <a:r>
              <a:rPr lang="ru-RU" sz="4800"/>
              <a:t>Отморожения</a:t>
            </a:r>
          </a:p>
        </p:txBody>
      </p:sp>
    </p:spTree>
    <p:extLst>
      <p:ext uri="{BB962C8B-B14F-4D97-AF65-F5344CB8AC3E}">
        <p14:creationId xmlns:p14="http://schemas.microsoft.com/office/powerpoint/2010/main" val="15935432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idx="1"/>
          </p:nvPr>
        </p:nvSpPr>
        <p:spPr>
          <a:xfrm>
            <a:off x="1981200" y="1773239"/>
            <a:ext cx="8229600" cy="4352925"/>
          </a:xfrm>
        </p:spPr>
        <p:txBody>
          <a:bodyPr/>
          <a:lstStyle/>
          <a:p>
            <a:pPr>
              <a:buFont typeface="Wingdings" panose="05000000000000000000" pitchFamily="2" charset="2"/>
              <a:buNone/>
            </a:pPr>
            <a:r>
              <a:rPr lang="ru-RU" altLang="ru-RU" sz="4000"/>
              <a:t>Дача алкоголя в умеренной дозе.</a:t>
            </a:r>
          </a:p>
          <a:p>
            <a:pPr>
              <a:buFont typeface="Wingdings" panose="05000000000000000000" pitchFamily="2" charset="2"/>
              <a:buNone/>
            </a:pPr>
            <a:r>
              <a:rPr lang="ru-RU" altLang="ru-RU" sz="4000"/>
              <a:t>  - доза 50-100 мл 40% спирта.</a:t>
            </a:r>
          </a:p>
          <a:p>
            <a:pPr>
              <a:buFont typeface="Wingdings" panose="05000000000000000000" pitchFamily="2" charset="2"/>
              <a:buNone/>
            </a:pPr>
            <a:r>
              <a:rPr lang="ru-RU" altLang="ru-RU" sz="4000"/>
              <a:t>Показана только при помещении пострадавших в тепло.</a:t>
            </a:r>
          </a:p>
          <a:p>
            <a:pPr>
              <a:buFont typeface="Wingdings" panose="05000000000000000000" pitchFamily="2" charset="2"/>
              <a:buNone/>
            </a:pPr>
            <a:r>
              <a:rPr lang="ru-RU" altLang="ru-RU" sz="4000"/>
              <a:t>Алкоголь на месте обнаружения – противопоказан.</a:t>
            </a:r>
          </a:p>
        </p:txBody>
      </p:sp>
      <p:sp>
        <p:nvSpPr>
          <p:cNvPr id="23554" name="Rectangle 2"/>
          <p:cNvSpPr>
            <a:spLocks noGrp="1" noRot="1" noChangeArrowheads="1"/>
          </p:cNvSpPr>
          <p:nvPr>
            <p:ph type="title"/>
          </p:nvPr>
        </p:nvSpPr>
        <p:spPr>
          <a:xfrm>
            <a:off x="1981200" y="274639"/>
            <a:ext cx="8229600" cy="922337"/>
          </a:xfrm>
        </p:spPr>
        <p:txBody>
          <a:bodyPr/>
          <a:lstStyle/>
          <a:p>
            <a:pPr>
              <a:defRPr/>
            </a:pPr>
            <a:r>
              <a:rPr lang="ru-RU" sz="4800"/>
              <a:t>Отморожения</a:t>
            </a:r>
          </a:p>
        </p:txBody>
      </p:sp>
    </p:spTree>
    <p:extLst>
      <p:ext uri="{BB962C8B-B14F-4D97-AF65-F5344CB8AC3E}">
        <p14:creationId xmlns:p14="http://schemas.microsoft.com/office/powerpoint/2010/main" val="23046429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solidFill>
            <a:schemeClr val="accent6">
              <a:lumMod val="20000"/>
              <a:lumOff val="80000"/>
            </a:schemeClr>
          </a:solidFill>
          <a:ln>
            <a:solidFill>
              <a:schemeClr val="accent1"/>
            </a:solidFill>
          </a:ln>
        </p:spPr>
        <p:txBody>
          <a:bodyPr/>
          <a:lstStyle/>
          <a:p>
            <a:pPr>
              <a:defRPr/>
            </a:pPr>
            <a:r>
              <a:rPr lang="ru-RU" sz="7200" dirty="0"/>
              <a:t>Электротравма</a:t>
            </a:r>
          </a:p>
        </p:txBody>
      </p:sp>
    </p:spTree>
    <p:extLst>
      <p:ext uri="{BB962C8B-B14F-4D97-AF65-F5344CB8AC3E}">
        <p14:creationId xmlns:p14="http://schemas.microsoft.com/office/powerpoint/2010/main" val="33029354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3"/>
          <p:cNvSpPr>
            <a:spLocks noGrp="1" noChangeArrowheads="1"/>
          </p:cNvSpPr>
          <p:nvPr>
            <p:ph type="body" idx="4294967295"/>
          </p:nvPr>
        </p:nvSpPr>
        <p:spPr>
          <a:xfrm>
            <a:off x="1881189" y="357189"/>
            <a:ext cx="8429625" cy="6072187"/>
          </a:xfrm>
          <a:ln>
            <a:solidFill>
              <a:schemeClr val="accent1"/>
            </a:solidFill>
            <a:miter lim="800000"/>
            <a:headEnd/>
            <a:tailEnd/>
          </a:ln>
        </p:spPr>
        <p:txBody>
          <a:bodyPr/>
          <a:lstStyle/>
          <a:p>
            <a:pPr eaLnBrk="1" hangingPunct="1">
              <a:buFont typeface="Arial" panose="020B0604020202020204" pitchFamily="34" charset="0"/>
              <a:buNone/>
            </a:pPr>
            <a:r>
              <a:rPr lang="ru-RU" altLang="ru-RU" b="1"/>
              <a:t>   </a:t>
            </a:r>
            <a:r>
              <a:rPr lang="ru-RU" altLang="ru-RU" sz="4000" b="1">
                <a:latin typeface="Times New Roman" panose="02020603050405020304" pitchFamily="18" charset="0"/>
                <a:cs typeface="Times New Roman" panose="02020603050405020304" pitchFamily="18" charset="0"/>
              </a:rPr>
              <a:t>Электротравма — поражение человека   электрическим током,</a:t>
            </a:r>
            <a:r>
              <a:rPr lang="ru-RU" altLang="ru-RU" sz="4000">
                <a:latin typeface="Times New Roman" panose="02020603050405020304" pitchFamily="18" charset="0"/>
                <a:cs typeface="Times New Roman" panose="02020603050405020304" pitchFamily="18" charset="0"/>
              </a:rPr>
              <a:t> вызывающее глубокие функциональные изменения нервной системы,  дыхательной  и    сердечно - сосудистой  систем, сочетающиеся с местным повреждением(ожоги и травмы) </a:t>
            </a:r>
          </a:p>
        </p:txBody>
      </p:sp>
    </p:spTree>
    <p:extLst>
      <p:ext uri="{BB962C8B-B14F-4D97-AF65-F5344CB8AC3E}">
        <p14:creationId xmlns:p14="http://schemas.microsoft.com/office/powerpoint/2010/main" val="163670476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274639"/>
            <a:ext cx="8229600" cy="796925"/>
          </a:xfrm>
          <a:ln>
            <a:solidFill>
              <a:schemeClr val="accent6"/>
            </a:solidFill>
          </a:ln>
        </p:spPr>
        <p:txBody>
          <a:bodyPr/>
          <a:lstStyle/>
          <a:p>
            <a:pPr>
              <a:defRPr/>
            </a:pPr>
            <a:r>
              <a:rPr lang="ru-RU" dirty="0"/>
              <a:t>Виды электротравмы   </a:t>
            </a:r>
          </a:p>
        </p:txBody>
      </p:sp>
      <p:sp>
        <p:nvSpPr>
          <p:cNvPr id="136193" name="Rectangle 1"/>
          <p:cNvSpPr>
            <a:spLocks noChangeArrowheads="1"/>
          </p:cNvSpPr>
          <p:nvPr/>
        </p:nvSpPr>
        <p:spPr bwMode="auto">
          <a:xfrm>
            <a:off x="1809750" y="1428751"/>
            <a:ext cx="8572500" cy="4524375"/>
          </a:xfrm>
          <a:prstGeom prst="rect">
            <a:avLst/>
          </a:prstGeom>
          <a:noFill/>
          <a:ln w="9525">
            <a:solidFill>
              <a:schemeClr val="accent1">
                <a:lumMod val="60000"/>
                <a:lumOff val="40000"/>
              </a:schemeClr>
            </a:solidFill>
            <a:miter lim="800000"/>
            <a:headEnd/>
            <a:tailEnd/>
          </a:ln>
          <a:effectLst/>
        </p:spPr>
        <p:txBody>
          <a:bodyPr anchor="ctr">
            <a:spAutoFit/>
          </a:bodyPr>
          <a:lstStyle/>
          <a:p>
            <a:pPr eaLnBrk="0" hangingPunct="0">
              <a:defRPr/>
            </a:pPr>
            <a:endParaRPr lang="ru-RU" dirty="0">
              <a:latin typeface="Arial" charset="0"/>
            </a:endParaRPr>
          </a:p>
          <a:p>
            <a:pPr eaLnBrk="0" hangingPunct="0">
              <a:buFontTx/>
              <a:buChar char="•"/>
              <a:defRPr/>
            </a:pPr>
            <a:r>
              <a:rPr lang="ru-RU" sz="2800" b="1" dirty="0">
                <a:solidFill>
                  <a:srgbClr val="0000FF"/>
                </a:solidFill>
                <a:latin typeface="Times New Roman" pitchFamily="18" charset="0"/>
                <a:cs typeface="Times New Roman" pitchFamily="18" charset="0"/>
                <a:hlinkClick r:id="rId2"/>
              </a:rPr>
              <a:t>местные электротравмы</a:t>
            </a:r>
            <a:r>
              <a:rPr lang="ru-RU" sz="2800" b="1" dirty="0">
                <a:solidFill>
                  <a:srgbClr val="394B5E"/>
                </a:solidFill>
                <a:latin typeface="Times New Roman" pitchFamily="18" charset="0"/>
                <a:cs typeface="Times New Roman" pitchFamily="18" charset="0"/>
              </a:rPr>
              <a:t> – </a:t>
            </a:r>
            <a:r>
              <a:rPr lang="ru-RU" sz="2800" dirty="0">
                <a:solidFill>
                  <a:srgbClr val="394B5E"/>
                </a:solidFill>
                <a:latin typeface="Times New Roman" pitchFamily="18" charset="0"/>
                <a:cs typeface="Times New Roman" pitchFamily="18" charset="0"/>
              </a:rPr>
              <a:t> местные нарушения целостности тканей, местные повреждения организма, вызванные воздействием электрического тока или электрической дуги(«метки тока», ожоги). </a:t>
            </a:r>
            <a:endParaRPr lang="ru-RU" sz="2800" dirty="0">
              <a:solidFill>
                <a:srgbClr val="394B5E"/>
              </a:solidFill>
              <a:latin typeface="Times New Roman" pitchFamily="18" charset="0"/>
              <a:ea typeface="Calibri" pitchFamily="34" charset="0"/>
              <a:cs typeface="Times New Roman" pitchFamily="18" charset="0"/>
            </a:endParaRPr>
          </a:p>
          <a:p>
            <a:pPr eaLnBrk="0" hangingPunct="0">
              <a:buFontTx/>
              <a:buChar char="•"/>
              <a:defRPr/>
            </a:pPr>
            <a:r>
              <a:rPr lang="ru-RU" sz="2800" b="1" dirty="0">
                <a:solidFill>
                  <a:srgbClr val="0000FF"/>
                </a:solidFill>
                <a:latin typeface="Times New Roman" pitchFamily="18" charset="0"/>
                <a:cs typeface="Times New Roman" pitchFamily="18" charset="0"/>
                <a:hlinkClick r:id="rId3"/>
              </a:rPr>
              <a:t>общие электротравмы (электрические удары)</a:t>
            </a:r>
            <a:r>
              <a:rPr lang="ru-RU" sz="2800" b="1" dirty="0">
                <a:solidFill>
                  <a:srgbClr val="394B5E"/>
                </a:solidFill>
                <a:latin typeface="Times New Roman" pitchFamily="18" charset="0"/>
                <a:cs typeface="Times New Roman" pitchFamily="18" charset="0"/>
              </a:rPr>
              <a:t> – </a:t>
            </a:r>
            <a:r>
              <a:rPr lang="ru-RU" sz="2800" dirty="0">
                <a:solidFill>
                  <a:srgbClr val="394B5E"/>
                </a:solidFill>
                <a:latin typeface="Times New Roman" pitchFamily="18" charset="0"/>
                <a:cs typeface="Times New Roman" pitchFamily="18" charset="0"/>
              </a:rPr>
              <a:t>травмы, связанные с поражением всего организма из-за нарушения нормальной деятельности жизненно важных органов и систем человека. </a:t>
            </a:r>
            <a:endParaRPr lang="ru-RU" sz="2800" dirty="0">
              <a:solidFill>
                <a:srgbClr val="394B5E"/>
              </a:solidFill>
              <a:latin typeface="Times New Roman" pitchFamily="18" charset="0"/>
              <a:ea typeface="Calibri" pitchFamily="34" charset="0"/>
              <a:cs typeface="Calibri" pitchFamily="34" charset="0"/>
            </a:endParaRPr>
          </a:p>
          <a:p>
            <a:pPr eaLnBrk="0" hangingPunct="0">
              <a:buFontTx/>
              <a:buChar char="•"/>
              <a:defRPr/>
            </a:pPr>
            <a:r>
              <a:rPr lang="ru-RU" sz="2800" u="sng" dirty="0">
                <a:solidFill>
                  <a:srgbClr val="1207E9"/>
                </a:solidFill>
                <a:latin typeface="Times New Roman" pitchFamily="18" charset="0"/>
                <a:cs typeface="Times New Roman" pitchFamily="18" charset="0"/>
              </a:rPr>
              <a:t>смешанные электротравмы</a:t>
            </a:r>
            <a:r>
              <a:rPr lang="ru-RU" sz="2800" dirty="0">
                <a:solidFill>
                  <a:srgbClr val="00B0F0"/>
                </a:solidFill>
                <a:latin typeface="Times New Roman" pitchFamily="18" charset="0"/>
                <a:cs typeface="Times New Roman" pitchFamily="18" charset="0"/>
              </a:rPr>
              <a:t>. </a:t>
            </a:r>
          </a:p>
          <a:p>
            <a:pPr eaLnBrk="0" hangingPunct="0">
              <a:defRPr/>
            </a:pPr>
            <a:endParaRPr lang="ru-RU" dirty="0">
              <a:latin typeface="Arial" charset="0"/>
            </a:endParaRPr>
          </a:p>
        </p:txBody>
      </p:sp>
    </p:spTree>
    <p:extLst>
      <p:ext uri="{BB962C8B-B14F-4D97-AF65-F5344CB8AC3E}">
        <p14:creationId xmlns:p14="http://schemas.microsoft.com/office/powerpoint/2010/main" val="315680170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solidFill>
            <a:schemeClr val="accent3">
              <a:lumMod val="60000"/>
              <a:lumOff val="40000"/>
            </a:schemeClr>
          </a:solidFill>
          <a:ln>
            <a:solidFill>
              <a:schemeClr val="tx1"/>
            </a:solidFill>
          </a:ln>
        </p:spPr>
        <p:txBody>
          <a:bodyPr/>
          <a:lstStyle/>
          <a:p>
            <a:pPr eaLnBrk="1" hangingPunct="1">
              <a:defRPr/>
            </a:pPr>
            <a:r>
              <a:rPr lang="ru-RU" dirty="0"/>
              <a:t>ОКАЗАНИЕ   ПОМОЩИ</a:t>
            </a:r>
          </a:p>
        </p:txBody>
      </p:sp>
      <p:sp>
        <p:nvSpPr>
          <p:cNvPr id="88067" name="Rectangle 3"/>
          <p:cNvSpPr>
            <a:spLocks noGrp="1" noChangeArrowheads="1"/>
          </p:cNvSpPr>
          <p:nvPr>
            <p:ph type="body" idx="1"/>
          </p:nvPr>
        </p:nvSpPr>
        <p:spPr>
          <a:xfrm>
            <a:off x="1703389" y="1600200"/>
            <a:ext cx="8785225" cy="5068888"/>
          </a:xfrm>
          <a:ln>
            <a:solidFill>
              <a:schemeClr val="accent1"/>
            </a:solidFill>
            <a:miter lim="800000"/>
            <a:headEnd/>
            <a:tailEnd/>
          </a:ln>
        </p:spPr>
        <p:txBody>
          <a:bodyPr/>
          <a:lstStyle/>
          <a:p>
            <a:pPr eaLnBrk="1" hangingPunct="1"/>
            <a:r>
              <a:rPr lang="ru-RU" altLang="ru-RU"/>
              <a:t>Первая помощь состоит в прекращении (</a:t>
            </a:r>
            <a:r>
              <a:rPr lang="ru-RU" altLang="ru-RU" b="1">
                <a:solidFill>
                  <a:schemeClr val="folHlink"/>
                </a:solidFill>
              </a:rPr>
              <a:t>соблюдая правила безопасности</a:t>
            </a:r>
            <a:r>
              <a:rPr lang="ru-RU" altLang="ru-RU"/>
              <a:t>!) воздействия электрического тока на пострадавшего, в предупреждении его падения в этот момент, выносе пострадавшего из зоны поражения.</a:t>
            </a:r>
          </a:p>
          <a:p>
            <a:pPr eaLnBrk="1" hangingPunct="1"/>
            <a:r>
              <a:rPr lang="ru-RU" altLang="ru-RU"/>
              <a:t> НЕОБХОДИМО НЕМЕДЛЕННО  определить наличие и эффективность дыхания и кровообращения. Вызвать Скорую Помощь!!!</a:t>
            </a:r>
          </a:p>
          <a:p>
            <a:pPr eaLnBrk="1" hangingPunct="1"/>
            <a:endParaRPr lang="ru-RU" altLang="ru-RU"/>
          </a:p>
        </p:txBody>
      </p:sp>
    </p:spTree>
    <p:extLst>
      <p:ext uri="{BB962C8B-B14F-4D97-AF65-F5344CB8AC3E}">
        <p14:creationId xmlns:p14="http://schemas.microsoft.com/office/powerpoint/2010/main" val="30958780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Содержимое 2"/>
          <p:cNvSpPr>
            <a:spLocks noGrp="1"/>
          </p:cNvSpPr>
          <p:nvPr>
            <p:ph idx="4294967295"/>
          </p:nvPr>
        </p:nvSpPr>
        <p:spPr>
          <a:xfrm>
            <a:off x="1809750" y="214313"/>
            <a:ext cx="8572500" cy="6286500"/>
          </a:xfrm>
          <a:ln>
            <a:solidFill>
              <a:schemeClr val="tx1"/>
            </a:solidFill>
            <a:miter lim="800000"/>
            <a:headEnd/>
            <a:tailEnd/>
          </a:ln>
        </p:spPr>
        <p:txBody>
          <a:bodyPr/>
          <a:lstStyle/>
          <a:p>
            <a:r>
              <a:rPr lang="ru-RU" altLang="ru-RU" sz="2400" b="1">
                <a:latin typeface="Times New Roman" panose="02020603050405020304" pitchFamily="18" charset="0"/>
                <a:cs typeface="Times New Roman" panose="02020603050405020304" pitchFamily="18" charset="0"/>
              </a:rPr>
              <a:t>Освобождение пострадавшего от действия тока</a:t>
            </a:r>
            <a:r>
              <a:rPr lang="ru-RU" altLang="ru-RU" sz="2400">
                <a:latin typeface="Times New Roman" panose="02020603050405020304" pitchFamily="18" charset="0"/>
                <a:cs typeface="Times New Roman" panose="02020603050405020304" pitchFamily="18" charset="0"/>
              </a:rPr>
              <a:t>. Если человек, пораженный током, соприкасается с токоведущими частями, необходимо быстро </a:t>
            </a:r>
            <a:r>
              <a:rPr lang="ru-RU" altLang="ru-RU" sz="2400" b="1">
                <a:latin typeface="Times New Roman" panose="02020603050405020304" pitchFamily="18" charset="0"/>
                <a:cs typeface="Times New Roman" panose="02020603050405020304" pitchFamily="18" charset="0"/>
              </a:rPr>
              <a:t>освободить его от действия тока, принимая одновременно меры предосторожности</a:t>
            </a:r>
            <a:r>
              <a:rPr lang="ru-RU" altLang="ru-RU" sz="2400">
                <a:latin typeface="Times New Roman" panose="02020603050405020304" pitchFamily="18" charset="0"/>
                <a:cs typeface="Times New Roman" panose="02020603050405020304" pitchFamily="18" charset="0"/>
              </a:rPr>
              <a:t>, чтобы самому не оказаться в контакте с токоведущими частями или с телом пострадавшего, а также под напряжением шага.</a:t>
            </a:r>
          </a:p>
          <a:p>
            <a:r>
              <a:rPr lang="ru-RU" altLang="ru-RU" sz="2400">
                <a:latin typeface="Times New Roman" panose="02020603050405020304" pitchFamily="18" charset="0"/>
                <a:cs typeface="Times New Roman" panose="02020603050405020304" pitchFamily="18" charset="0"/>
              </a:rPr>
              <a:t> </a:t>
            </a:r>
            <a:r>
              <a:rPr lang="ru-RU" altLang="ru-RU" sz="2400" b="1">
                <a:latin typeface="Times New Roman" panose="02020603050405020304" pitchFamily="18" charset="0"/>
                <a:cs typeface="Times New Roman" panose="02020603050405020304" pitchFamily="18" charset="0"/>
              </a:rPr>
              <a:t>отключить установку</a:t>
            </a:r>
            <a:r>
              <a:rPr lang="ru-RU" altLang="ru-RU" sz="2400">
                <a:latin typeface="Times New Roman" panose="02020603050405020304" pitchFamily="18" charset="0"/>
                <a:cs typeface="Times New Roman" panose="02020603050405020304" pitchFamily="18" charset="0"/>
              </a:rPr>
              <a:t>, а если это невозможно, надо (в установках до 1000 В) перерубить провода топором с деревянной рукояткой либо перекусить их инструментом с изолированными рукоятками. Для отключения линии можно вызвать ее короткое замыкание, набросив голый провод.</a:t>
            </a:r>
          </a:p>
          <a:p>
            <a:r>
              <a:rPr lang="ru-RU" altLang="ru-RU" sz="2400">
                <a:latin typeface="Times New Roman" panose="02020603050405020304" pitchFamily="18" charset="0"/>
                <a:cs typeface="Times New Roman" panose="02020603050405020304" pitchFamily="18" charset="0"/>
              </a:rPr>
              <a:t>Пострадавшего можно </a:t>
            </a:r>
            <a:r>
              <a:rPr lang="ru-RU" altLang="ru-RU" sz="2400" b="1">
                <a:latin typeface="Times New Roman" panose="02020603050405020304" pitchFamily="18" charset="0"/>
                <a:cs typeface="Times New Roman" panose="02020603050405020304" pitchFamily="18" charset="0"/>
              </a:rPr>
              <a:t>оттянуть от токоведущей части</a:t>
            </a:r>
            <a:r>
              <a:rPr lang="ru-RU" altLang="ru-RU" sz="2400">
                <a:latin typeface="Times New Roman" panose="02020603050405020304" pitchFamily="18" charset="0"/>
                <a:cs typeface="Times New Roman" panose="02020603050405020304" pitchFamily="18" charset="0"/>
              </a:rPr>
              <a:t>, взявшись за его одежду, если она сухая и отстает от тела. При этом нельзя касаться тела пострадавшего, его обуви, сырой одежды и т.п.</a:t>
            </a:r>
          </a:p>
          <a:p>
            <a:pPr>
              <a:buFont typeface="Arial" panose="020B0604020202020204" pitchFamily="34" charset="0"/>
              <a:buNone/>
            </a:pPr>
            <a:endParaRPr lang="ru-RU" altLang="ru-RU" sz="1800"/>
          </a:p>
          <a:p>
            <a:endParaRPr lang="ru-RU" altLang="ru-RU"/>
          </a:p>
        </p:txBody>
      </p:sp>
    </p:spTree>
    <p:extLst>
      <p:ext uri="{BB962C8B-B14F-4D97-AF65-F5344CB8AC3E}">
        <p14:creationId xmlns:p14="http://schemas.microsoft.com/office/powerpoint/2010/main" val="29174619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одержимое 6"/>
          <p:cNvSpPr>
            <a:spLocks noGrp="1"/>
          </p:cNvSpPr>
          <p:nvPr>
            <p:ph sz="half" idx="1"/>
          </p:nvPr>
        </p:nvSpPr>
        <p:spPr>
          <a:xfrm>
            <a:off x="2279576" y="548680"/>
            <a:ext cx="7186634" cy="720080"/>
          </a:xfrm>
        </p:spPr>
        <p:txBody>
          <a:bodyPr>
            <a:normAutofit/>
          </a:bodyPr>
          <a:lstStyle/>
          <a:p>
            <a:pPr algn="ctr">
              <a:buNone/>
            </a:pPr>
            <a:r>
              <a:rPr lang="ru-RU" sz="3200" b="1" dirty="0"/>
              <a:t>Отравления</a:t>
            </a:r>
          </a:p>
        </p:txBody>
      </p:sp>
      <p:sp>
        <p:nvSpPr>
          <p:cNvPr id="2" name="Прямоугольник 1"/>
          <p:cNvSpPr/>
          <p:nvPr/>
        </p:nvSpPr>
        <p:spPr>
          <a:xfrm>
            <a:off x="1991544" y="1628800"/>
            <a:ext cx="8496944" cy="4832092"/>
          </a:xfrm>
          <a:prstGeom prst="rect">
            <a:avLst/>
          </a:prstGeom>
        </p:spPr>
        <p:txBody>
          <a:bodyPr wrap="square">
            <a:spAutoFit/>
          </a:bodyPr>
          <a:lstStyle/>
          <a:p>
            <a:r>
              <a:rPr lang="ru-RU" sz="2800" dirty="0"/>
              <a:t>Токсическое вещество может попасть в организм человека четырьмя путями. </a:t>
            </a:r>
          </a:p>
          <a:p>
            <a:pPr marL="457200" indent="-457200">
              <a:buAutoNum type="arabicPeriod"/>
            </a:pPr>
            <a:r>
              <a:rPr lang="ru-RU" sz="2800" dirty="0"/>
              <a:t>Через пищеварительный тракт (топливо, лекарственные препараты, моющие средства, </a:t>
            </a:r>
            <a:r>
              <a:rPr lang="ru-RU" sz="2800" dirty="0" err="1"/>
              <a:t>пестициды</a:t>
            </a:r>
            <a:r>
              <a:rPr lang="ru-RU" sz="2800" dirty="0"/>
              <a:t>, грибы, растения) </a:t>
            </a:r>
          </a:p>
          <a:p>
            <a:pPr marL="457200" indent="-457200">
              <a:buAutoNum type="arabicPeriod"/>
            </a:pPr>
            <a:r>
              <a:rPr lang="ru-RU" sz="2800" dirty="0"/>
              <a:t>Через дыхательные пути (угарный газ, хлор, различные виды клея, краситель, растворитель, очиститель). </a:t>
            </a:r>
          </a:p>
          <a:p>
            <a:pPr marL="457200" indent="-457200">
              <a:buAutoNum type="arabicPeriod"/>
            </a:pPr>
            <a:r>
              <a:rPr lang="ru-RU" sz="2800" dirty="0"/>
              <a:t>Через кожу и слизистые оболочки. </a:t>
            </a:r>
          </a:p>
          <a:p>
            <a:pPr marL="457200" indent="-457200">
              <a:buAutoNum type="arabicPeriod"/>
            </a:pPr>
            <a:r>
              <a:rPr lang="ru-RU" sz="2800" dirty="0"/>
              <a:t>В результате инъекции, в </a:t>
            </a:r>
            <a:r>
              <a:rPr lang="ru-RU" sz="2800" dirty="0" err="1"/>
              <a:t>т.ч</a:t>
            </a:r>
            <a:r>
              <a:rPr lang="ru-RU" sz="2800" dirty="0"/>
              <a:t>. Укусы насекомых и животных. </a:t>
            </a:r>
          </a:p>
        </p:txBody>
      </p:sp>
    </p:spTree>
    <p:extLst>
      <p:ext uri="{BB962C8B-B14F-4D97-AF65-F5344CB8AC3E}">
        <p14:creationId xmlns:p14="http://schemas.microsoft.com/office/powerpoint/2010/main" val="102358882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одержимое 6"/>
          <p:cNvSpPr>
            <a:spLocks noGrp="1"/>
          </p:cNvSpPr>
          <p:nvPr>
            <p:ph sz="half" idx="1"/>
          </p:nvPr>
        </p:nvSpPr>
        <p:spPr>
          <a:xfrm>
            <a:off x="2279576" y="548680"/>
            <a:ext cx="7920880" cy="720080"/>
          </a:xfrm>
        </p:spPr>
        <p:txBody>
          <a:bodyPr>
            <a:normAutofit fontScale="92500"/>
          </a:bodyPr>
          <a:lstStyle/>
          <a:p>
            <a:pPr>
              <a:buNone/>
            </a:pPr>
            <a:r>
              <a:rPr lang="ru-RU" sz="2400" b="1" dirty="0"/>
              <a:t>Общие принципы оказания первой помощи при отравлении</a:t>
            </a:r>
          </a:p>
        </p:txBody>
      </p:sp>
      <p:sp>
        <p:nvSpPr>
          <p:cNvPr id="2" name="Прямоугольник 1"/>
          <p:cNvSpPr/>
          <p:nvPr/>
        </p:nvSpPr>
        <p:spPr>
          <a:xfrm>
            <a:off x="1919536" y="1253177"/>
            <a:ext cx="8424936" cy="5262979"/>
          </a:xfrm>
          <a:prstGeom prst="rect">
            <a:avLst/>
          </a:prstGeom>
        </p:spPr>
        <p:txBody>
          <a:bodyPr wrap="square">
            <a:spAutoFit/>
          </a:bodyPr>
          <a:lstStyle/>
          <a:p>
            <a:pPr marL="285750" indent="-285750">
              <a:buFont typeface="Arial" panose="020B0604020202020204" pitchFamily="34" charset="0"/>
              <a:buChar char="•"/>
            </a:pPr>
            <a:r>
              <a:rPr lang="ru-RU" sz="2400" dirty="0"/>
              <a:t>Прекратить поступление яда в организм пострадавшего (например, удалить из загазованной зоны). </a:t>
            </a:r>
          </a:p>
          <a:p>
            <a:pPr marL="285750" indent="-285750">
              <a:buFont typeface="Arial" panose="020B0604020202020204" pitchFamily="34" charset="0"/>
              <a:buChar char="•"/>
            </a:pPr>
            <a:r>
              <a:rPr lang="ru-RU" sz="2400" dirty="0"/>
              <a:t>Опросить пострадавшего и попытаться выяснить, какой вид отравляющего вещества был принят, в каком количестве и как давно. Выяснение этих вопросов может облегчить оказание первой помощи, диагностику и интенсивную терапию отравления квалифицированными специалистами в дальнейшем. Если ядовитое вещество неизвестно, собрать небольшое количество рвотных масс для последующей медицинской экспертизы.</a:t>
            </a:r>
          </a:p>
          <a:p>
            <a:pPr marL="285750" indent="-285750">
              <a:buFont typeface="Arial" panose="020B0604020202020204" pitchFamily="34" charset="0"/>
              <a:buChar char="•"/>
            </a:pPr>
            <a:r>
              <a:rPr lang="ru-RU" sz="2400" dirty="0"/>
              <a:t>Попытаться удалить яд (спровоцировать рвоту, стереть или смыть токсическое вещество с кожи и т.д.). </a:t>
            </a:r>
          </a:p>
          <a:p>
            <a:pPr marL="285750" indent="-285750">
              <a:buFont typeface="Arial" panose="020B0604020202020204" pitchFamily="34" charset="0"/>
              <a:buChar char="•"/>
            </a:pPr>
            <a:r>
              <a:rPr lang="ru-RU" sz="2400" dirty="0"/>
              <a:t>Оценить состояние пострадавшего и оказать первую помощь в зависимости от его тяжести</a:t>
            </a:r>
          </a:p>
        </p:txBody>
      </p:sp>
    </p:spTree>
    <p:extLst>
      <p:ext uri="{BB962C8B-B14F-4D97-AF65-F5344CB8AC3E}">
        <p14:creationId xmlns:p14="http://schemas.microsoft.com/office/powerpoint/2010/main" val="248964800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одержимое 6"/>
          <p:cNvSpPr>
            <a:spLocks noGrp="1"/>
          </p:cNvSpPr>
          <p:nvPr>
            <p:ph sz="half" idx="1"/>
          </p:nvPr>
        </p:nvSpPr>
        <p:spPr>
          <a:xfrm>
            <a:off x="2279576" y="548680"/>
            <a:ext cx="7186634" cy="720080"/>
          </a:xfrm>
        </p:spPr>
        <p:txBody>
          <a:bodyPr>
            <a:normAutofit/>
          </a:bodyPr>
          <a:lstStyle/>
          <a:p>
            <a:pPr>
              <a:buNone/>
            </a:pPr>
            <a:r>
              <a:rPr lang="ru-RU" sz="2400" b="1" dirty="0"/>
              <a:t>Первая помощь при отравлении через рот</a:t>
            </a:r>
          </a:p>
        </p:txBody>
      </p:sp>
      <p:sp>
        <p:nvSpPr>
          <p:cNvPr id="2" name="Прямоугольник 1"/>
          <p:cNvSpPr/>
          <p:nvPr/>
        </p:nvSpPr>
        <p:spPr>
          <a:xfrm>
            <a:off x="1919536" y="1052737"/>
            <a:ext cx="8496944" cy="5632311"/>
          </a:xfrm>
          <a:prstGeom prst="rect">
            <a:avLst/>
          </a:prstGeom>
        </p:spPr>
        <p:txBody>
          <a:bodyPr wrap="square">
            <a:spAutoFit/>
          </a:bodyPr>
          <a:lstStyle/>
          <a:p>
            <a:r>
              <a:rPr lang="ru-RU" sz="2400" dirty="0"/>
              <a:t>Удалить ядовитое вещество. </a:t>
            </a:r>
          </a:p>
          <a:p>
            <a:r>
              <a:rPr lang="ru-RU" sz="2400" dirty="0"/>
              <a:t>Можно рекомендовать пострадавшему вызвать рвоту, выпив большое количество воды (5-6 стаканов) и надавив двумя пальцами на корень языка. </a:t>
            </a:r>
          </a:p>
          <a:p>
            <a:r>
              <a:rPr lang="ru-RU" sz="2400" dirty="0"/>
              <a:t>Следует вызвать рвоту как можно в более короткий срок после приема вещества, способного вызвать отравление. </a:t>
            </a:r>
          </a:p>
          <a:p>
            <a:endParaRPr lang="ru-RU" sz="2400" dirty="0"/>
          </a:p>
          <a:p>
            <a:r>
              <a:rPr lang="ru-RU" sz="2400" dirty="0"/>
              <a:t>После рвоты необходимо посоветовать пострадавшему выпить еще 5-6 стаканов воды, чтобы уменьшить концентрацию ядовитого вещества в желудке и, при необходимости, вызвать рвоту повторно. До прибытия скорой медицинской помощи необходимо контролировать состояние пострадавшего. </a:t>
            </a:r>
          </a:p>
          <a:p>
            <a:endParaRPr lang="ru-RU" sz="2400" dirty="0"/>
          </a:p>
          <a:p>
            <a:r>
              <a:rPr lang="ru-RU" sz="2400" dirty="0"/>
              <a:t>Рвоту нельзя вызывать, если пострадавший находится без сознания. </a:t>
            </a:r>
          </a:p>
        </p:txBody>
      </p:sp>
    </p:spTree>
    <p:extLst>
      <p:ext uri="{BB962C8B-B14F-4D97-AF65-F5344CB8AC3E}">
        <p14:creationId xmlns:p14="http://schemas.microsoft.com/office/powerpoint/2010/main" val="25197117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одержимое 6"/>
          <p:cNvSpPr>
            <a:spLocks noGrp="1"/>
          </p:cNvSpPr>
          <p:nvPr>
            <p:ph sz="half" idx="1"/>
          </p:nvPr>
        </p:nvSpPr>
        <p:spPr>
          <a:xfrm>
            <a:off x="2279576" y="548680"/>
            <a:ext cx="7992888" cy="720080"/>
          </a:xfrm>
        </p:spPr>
        <p:txBody>
          <a:bodyPr>
            <a:normAutofit/>
          </a:bodyPr>
          <a:lstStyle/>
          <a:p>
            <a:pPr>
              <a:buNone/>
            </a:pPr>
            <a:r>
              <a:rPr lang="ru-RU" sz="2400" b="1" dirty="0"/>
              <a:t>Первая помощь при отравлении через дыхательные пути</a:t>
            </a:r>
          </a:p>
        </p:txBody>
      </p:sp>
      <p:sp>
        <p:nvSpPr>
          <p:cNvPr id="2" name="Прямоугольник 1"/>
          <p:cNvSpPr/>
          <p:nvPr/>
        </p:nvSpPr>
        <p:spPr>
          <a:xfrm>
            <a:off x="2063552" y="1700808"/>
            <a:ext cx="8424936" cy="3785652"/>
          </a:xfrm>
          <a:prstGeom prst="rect">
            <a:avLst/>
          </a:prstGeom>
        </p:spPr>
        <p:txBody>
          <a:bodyPr wrap="square">
            <a:spAutoFit/>
          </a:bodyPr>
          <a:lstStyle/>
          <a:p>
            <a:r>
              <a:rPr lang="ru-RU" sz="2400" dirty="0"/>
              <a:t>Убедиться, что место происшествия не представляет опасности, при необходимости следует использовать средства индивидуальной защиты. </a:t>
            </a:r>
          </a:p>
          <a:p>
            <a:r>
              <a:rPr lang="ru-RU" sz="2400" dirty="0"/>
              <a:t>Надо изолировать пострадавшего от воздействия газа или паров, для этого нужно вывести пострадавшего на свежий воздух. </a:t>
            </a:r>
          </a:p>
          <a:p>
            <a:r>
              <a:rPr lang="ru-RU" sz="2400" dirty="0"/>
              <a:t>При отсутствии сознания необходимо придать пострадавшему устойчивое боковое положение, а при отсутствии дыхания надо приступить к проведению сердечно-легочной реанимации</a:t>
            </a:r>
          </a:p>
        </p:txBody>
      </p:sp>
    </p:spTree>
    <p:extLst>
      <p:ext uri="{BB962C8B-B14F-4D97-AF65-F5344CB8AC3E}">
        <p14:creationId xmlns:p14="http://schemas.microsoft.com/office/powerpoint/2010/main" val="28581607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одержимое 6"/>
          <p:cNvSpPr>
            <a:spLocks noGrp="1"/>
          </p:cNvSpPr>
          <p:nvPr>
            <p:ph sz="half" idx="1"/>
          </p:nvPr>
        </p:nvSpPr>
        <p:spPr>
          <a:xfrm>
            <a:off x="2279576" y="548680"/>
            <a:ext cx="7186634" cy="720080"/>
          </a:xfrm>
        </p:spPr>
        <p:txBody>
          <a:bodyPr>
            <a:normAutofit/>
          </a:bodyPr>
          <a:lstStyle/>
          <a:p>
            <a:pPr>
              <a:buNone/>
            </a:pPr>
            <a:r>
              <a:rPr lang="ru-RU" sz="2400" b="1" dirty="0"/>
              <a:t>Первая помощь при отравлении через кожу</a:t>
            </a:r>
          </a:p>
        </p:txBody>
      </p:sp>
      <p:sp>
        <p:nvSpPr>
          <p:cNvPr id="2" name="Прямоугольник 1"/>
          <p:cNvSpPr/>
          <p:nvPr/>
        </p:nvSpPr>
        <p:spPr>
          <a:xfrm>
            <a:off x="2279576" y="2060849"/>
            <a:ext cx="8136904" cy="1200329"/>
          </a:xfrm>
          <a:prstGeom prst="rect">
            <a:avLst/>
          </a:prstGeom>
        </p:spPr>
        <p:txBody>
          <a:bodyPr wrap="square">
            <a:spAutoFit/>
          </a:bodyPr>
          <a:lstStyle/>
          <a:p>
            <a:r>
              <a:rPr lang="ru-RU" sz="2400" dirty="0"/>
              <a:t>Снять загрязненную одежду</a:t>
            </a:r>
          </a:p>
          <a:p>
            <a:r>
              <a:rPr lang="ru-RU" sz="2400" dirty="0"/>
              <a:t>Удалить яд с поверхности кожи промыванием</a:t>
            </a:r>
          </a:p>
          <a:p>
            <a:r>
              <a:rPr lang="ru-RU" sz="2400" dirty="0"/>
              <a:t>При наличии повреждений кожи – наложить повязку.</a:t>
            </a:r>
          </a:p>
        </p:txBody>
      </p:sp>
    </p:spTree>
    <p:extLst>
      <p:ext uri="{BB962C8B-B14F-4D97-AF65-F5344CB8AC3E}">
        <p14:creationId xmlns:p14="http://schemas.microsoft.com/office/powerpoint/2010/main" val="401334444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b="1" dirty="0"/>
              <a:t>Ушиб</a:t>
            </a:r>
            <a:endParaRPr lang="ru-RU" dirty="0"/>
          </a:p>
        </p:txBody>
      </p:sp>
      <p:sp>
        <p:nvSpPr>
          <p:cNvPr id="9" name="Содержимое 6"/>
          <p:cNvSpPr>
            <a:spLocks noGrp="1"/>
          </p:cNvSpPr>
          <p:nvPr>
            <p:ph sz="half" idx="1"/>
          </p:nvPr>
        </p:nvSpPr>
        <p:spPr>
          <a:xfrm>
            <a:off x="3167042" y="1714488"/>
            <a:ext cx="6000792" cy="4525962"/>
          </a:xfrm>
        </p:spPr>
        <p:txBody>
          <a:bodyPr>
            <a:normAutofit/>
          </a:bodyPr>
          <a:lstStyle/>
          <a:p>
            <a:r>
              <a:rPr lang="ru-RU" dirty="0"/>
              <a:t>Помощь:</a:t>
            </a:r>
          </a:p>
          <a:p>
            <a:endParaRPr lang="ru-RU" dirty="0"/>
          </a:p>
          <a:p>
            <a:pPr>
              <a:buFontTx/>
              <a:buChar char="-"/>
            </a:pPr>
            <a:r>
              <a:rPr lang="ru-RU" dirty="0"/>
              <a:t>Холод</a:t>
            </a:r>
          </a:p>
          <a:p>
            <a:pPr>
              <a:buFontTx/>
              <a:buChar char="-"/>
            </a:pPr>
            <a:r>
              <a:rPr lang="ru-RU" dirty="0"/>
              <a:t>Фиксация</a:t>
            </a:r>
          </a:p>
          <a:p>
            <a:pPr>
              <a:buFontTx/>
              <a:buChar char="-"/>
            </a:pPr>
            <a:r>
              <a:rPr lang="ru-RU" dirty="0"/>
              <a:t>Обезболивание</a:t>
            </a:r>
          </a:p>
        </p:txBody>
      </p:sp>
      <p:pic>
        <p:nvPicPr>
          <p:cNvPr id="4" name="Picture 2"/>
          <p:cNvPicPr>
            <a:picLocks noChangeAspect="1" noChangeArrowheads="1"/>
          </p:cNvPicPr>
          <p:nvPr/>
        </p:nvPicPr>
        <p:blipFill>
          <a:blip r:embed="rId2" cstate="print"/>
          <a:srcRect/>
          <a:stretch>
            <a:fillRect/>
          </a:stretch>
        </p:blipFill>
        <p:spPr bwMode="auto">
          <a:xfrm>
            <a:off x="6096000" y="1423606"/>
            <a:ext cx="4298110" cy="32051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06352049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b="1" dirty="0"/>
              <a:t>Рана</a:t>
            </a:r>
            <a:endParaRPr lang="ru-RU" dirty="0"/>
          </a:p>
        </p:txBody>
      </p:sp>
      <p:sp>
        <p:nvSpPr>
          <p:cNvPr id="9" name="Содержимое 6"/>
          <p:cNvSpPr>
            <a:spLocks noGrp="1"/>
          </p:cNvSpPr>
          <p:nvPr>
            <p:ph sz="half" idx="1"/>
          </p:nvPr>
        </p:nvSpPr>
        <p:spPr>
          <a:xfrm>
            <a:off x="1981200" y="1714488"/>
            <a:ext cx="4614866" cy="4525962"/>
          </a:xfrm>
        </p:spPr>
        <p:txBody>
          <a:bodyPr>
            <a:normAutofit/>
          </a:bodyPr>
          <a:lstStyle/>
          <a:p>
            <a:pPr marL="0" indent="0" defTabSz="179388">
              <a:buNone/>
            </a:pPr>
            <a:r>
              <a:rPr lang="ru-RU" dirty="0">
                <a:latin typeface="Times New Roman" pitchFamily="18" charset="0"/>
              </a:rPr>
              <a:t>Повреждение тканей и органов с нарушением их структуры. Сопровождается кровоподтеком или капиллярным кровотечением</a:t>
            </a:r>
          </a:p>
          <a:p>
            <a:pPr>
              <a:buNone/>
            </a:pPr>
            <a:r>
              <a:rPr lang="ru-RU" dirty="0">
                <a:latin typeface="Times New Roman" pitchFamily="18" charset="0"/>
              </a:rPr>
              <a:t>	</a:t>
            </a:r>
          </a:p>
          <a:p>
            <a:pPr>
              <a:buNone/>
            </a:pPr>
            <a:r>
              <a:rPr lang="ru-RU" dirty="0">
                <a:latin typeface="Times New Roman" pitchFamily="18" charset="0"/>
              </a:rPr>
              <a:t>Помощь:</a:t>
            </a:r>
          </a:p>
          <a:p>
            <a:pPr>
              <a:buNone/>
            </a:pPr>
            <a:r>
              <a:rPr lang="ru-RU" dirty="0">
                <a:latin typeface="Times New Roman" pitchFamily="18" charset="0"/>
              </a:rPr>
              <a:t>Обработка </a:t>
            </a:r>
            <a:r>
              <a:rPr lang="en-US" dirty="0">
                <a:latin typeface="Times New Roman" pitchFamily="18" charset="0"/>
              </a:rPr>
              <a:t>H2O2</a:t>
            </a:r>
          </a:p>
          <a:p>
            <a:pPr>
              <a:buNone/>
            </a:pPr>
            <a:r>
              <a:rPr lang="ru-RU" dirty="0">
                <a:latin typeface="Times New Roman" pitchFamily="18" charset="0"/>
              </a:rPr>
              <a:t>Стерильная салфетка.</a:t>
            </a:r>
            <a:endParaRPr lang="ru-RU" dirty="0"/>
          </a:p>
        </p:txBody>
      </p:sp>
      <p:pic>
        <p:nvPicPr>
          <p:cNvPr id="4" name="Picture 12"/>
          <p:cNvPicPr>
            <a:picLocks noChangeAspect="1" noChangeArrowheads="1"/>
          </p:cNvPicPr>
          <p:nvPr/>
        </p:nvPicPr>
        <p:blipFill>
          <a:blip r:embed="rId3"/>
          <a:srcRect/>
          <a:stretch>
            <a:fillRect/>
          </a:stretch>
        </p:blipFill>
        <p:spPr bwMode="auto">
          <a:xfrm>
            <a:off x="7726597" y="1207871"/>
            <a:ext cx="3295650" cy="47625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2426343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b="1" dirty="0">
                <a:latin typeface="Times New Roman" pitchFamily="18" charset="0"/>
              </a:rPr>
              <a:t>Вывих</a:t>
            </a:r>
            <a:endParaRPr lang="ru-RU" dirty="0"/>
          </a:p>
        </p:txBody>
      </p:sp>
      <p:sp>
        <p:nvSpPr>
          <p:cNvPr id="9" name="Содержимое 6"/>
          <p:cNvSpPr>
            <a:spLocks noGrp="1"/>
          </p:cNvSpPr>
          <p:nvPr>
            <p:ph sz="half" idx="1"/>
          </p:nvPr>
        </p:nvSpPr>
        <p:spPr>
          <a:xfrm>
            <a:off x="1981200" y="1714488"/>
            <a:ext cx="5842992" cy="4525962"/>
          </a:xfrm>
        </p:spPr>
        <p:txBody>
          <a:bodyPr>
            <a:normAutofit/>
          </a:bodyPr>
          <a:lstStyle/>
          <a:p>
            <a:pPr>
              <a:buNone/>
            </a:pPr>
            <a:r>
              <a:rPr lang="ru-RU" dirty="0"/>
              <a:t>Помощь:</a:t>
            </a:r>
          </a:p>
          <a:p>
            <a:pPr>
              <a:buFontTx/>
              <a:buChar char="-"/>
            </a:pPr>
            <a:r>
              <a:rPr lang="ru-RU" dirty="0">
                <a:latin typeface="Times New Roman" pitchFamily="18" charset="0"/>
              </a:rPr>
              <a:t>нельзя пытаться вправлять вывих</a:t>
            </a:r>
          </a:p>
          <a:p>
            <a:pPr>
              <a:buFontTx/>
              <a:buChar char="-"/>
            </a:pPr>
            <a:r>
              <a:rPr lang="ru-RU" dirty="0">
                <a:latin typeface="Times New Roman" pitchFamily="18" charset="0"/>
              </a:rPr>
              <a:t>Обезболивание</a:t>
            </a:r>
          </a:p>
          <a:p>
            <a:pPr>
              <a:buFontTx/>
              <a:buChar char="-"/>
            </a:pPr>
            <a:r>
              <a:rPr lang="ru-RU" dirty="0">
                <a:latin typeface="Times New Roman" pitchFamily="18" charset="0"/>
              </a:rPr>
              <a:t>Холод (в первые 12 часов)</a:t>
            </a:r>
          </a:p>
          <a:p>
            <a:pPr>
              <a:buFontTx/>
              <a:buChar char="-"/>
            </a:pPr>
            <a:r>
              <a:rPr lang="ru-RU" dirty="0">
                <a:latin typeface="Times New Roman" pitchFamily="18" charset="0"/>
              </a:rPr>
              <a:t>Иммобилизация</a:t>
            </a:r>
          </a:p>
          <a:p>
            <a:pPr>
              <a:buFontTx/>
              <a:buChar char="-"/>
            </a:pPr>
            <a:r>
              <a:rPr lang="ru-RU" dirty="0">
                <a:latin typeface="Times New Roman" pitchFamily="18" charset="0"/>
              </a:rPr>
              <a:t>Госпитализация</a:t>
            </a:r>
          </a:p>
        </p:txBody>
      </p:sp>
      <p:pic>
        <p:nvPicPr>
          <p:cNvPr id="4" name="Picture 2"/>
          <p:cNvPicPr>
            <a:picLocks noChangeAspect="1" noChangeArrowheads="1"/>
          </p:cNvPicPr>
          <p:nvPr/>
        </p:nvPicPr>
        <p:blipFill>
          <a:blip r:embed="rId2" cstate="print"/>
          <a:srcRect/>
          <a:stretch>
            <a:fillRect/>
          </a:stretch>
        </p:blipFill>
        <p:spPr bwMode="auto">
          <a:xfrm>
            <a:off x="6122672" y="3977325"/>
            <a:ext cx="4088128" cy="22874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969594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b="1" dirty="0"/>
              <a:t>Переломы костей</a:t>
            </a:r>
            <a:endParaRPr lang="ru-RU" dirty="0"/>
          </a:p>
        </p:txBody>
      </p:sp>
      <p:sp>
        <p:nvSpPr>
          <p:cNvPr id="9" name="Содержимое 6"/>
          <p:cNvSpPr>
            <a:spLocks noGrp="1"/>
          </p:cNvSpPr>
          <p:nvPr>
            <p:ph sz="half" idx="1"/>
          </p:nvPr>
        </p:nvSpPr>
        <p:spPr>
          <a:xfrm>
            <a:off x="1981200" y="1714488"/>
            <a:ext cx="7186634" cy="4525962"/>
          </a:xfrm>
        </p:spPr>
        <p:txBody>
          <a:bodyPr>
            <a:normAutofit lnSpcReduction="10000"/>
          </a:bodyPr>
          <a:lstStyle/>
          <a:p>
            <a:r>
              <a:rPr lang="ru-RU" dirty="0"/>
              <a:t>Помощь:</a:t>
            </a:r>
          </a:p>
          <a:p>
            <a:endParaRPr lang="ru-RU" dirty="0"/>
          </a:p>
          <a:p>
            <a:pPr>
              <a:buFontTx/>
              <a:buChar char="-"/>
            </a:pPr>
            <a:r>
              <a:rPr lang="ru-RU" dirty="0"/>
              <a:t>Не следует сопоставлять отломки (за исключением случаев сдавления сосудов)</a:t>
            </a:r>
          </a:p>
          <a:p>
            <a:pPr>
              <a:buFontTx/>
              <a:buChar char="-"/>
            </a:pPr>
            <a:r>
              <a:rPr lang="ru-RU" dirty="0"/>
              <a:t>Обезболивание</a:t>
            </a:r>
          </a:p>
          <a:p>
            <a:pPr>
              <a:buFontTx/>
              <a:buChar char="-"/>
            </a:pPr>
            <a:r>
              <a:rPr lang="ru-RU" dirty="0"/>
              <a:t>Иммобилизация</a:t>
            </a:r>
          </a:p>
          <a:p>
            <a:pPr>
              <a:buFontTx/>
              <a:buChar char="-"/>
            </a:pPr>
            <a:r>
              <a:rPr lang="ru-RU" dirty="0" err="1"/>
              <a:t>Инфузионная</a:t>
            </a:r>
            <a:r>
              <a:rPr lang="ru-RU" dirty="0"/>
              <a:t> </a:t>
            </a:r>
          </a:p>
          <a:p>
            <a:pPr>
              <a:buNone/>
            </a:pPr>
            <a:r>
              <a:rPr lang="ru-RU" dirty="0"/>
              <a:t>	терапия </a:t>
            </a:r>
          </a:p>
          <a:p>
            <a:pPr>
              <a:buFontTx/>
              <a:buChar char="-"/>
            </a:pPr>
            <a:r>
              <a:rPr lang="ru-RU" dirty="0"/>
              <a:t>Госпитализация</a:t>
            </a:r>
          </a:p>
        </p:txBody>
      </p:sp>
      <p:pic>
        <p:nvPicPr>
          <p:cNvPr id="4" name="Picture 2" descr="H:\Для занятий\Учебный класс\Фото Перелом голени.jpg"/>
          <p:cNvPicPr>
            <a:picLocks noChangeAspect="1" noChangeArrowheads="1"/>
          </p:cNvPicPr>
          <p:nvPr/>
        </p:nvPicPr>
        <p:blipFill>
          <a:blip r:embed="rId2" cstate="print"/>
          <a:srcRect/>
          <a:stretch>
            <a:fillRect/>
          </a:stretch>
        </p:blipFill>
        <p:spPr bwMode="auto">
          <a:xfrm>
            <a:off x="6816080" y="3717032"/>
            <a:ext cx="3513336" cy="263500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79902994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Травмы головы - Первая помощь - МЧС России"/>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16080" y="4161545"/>
            <a:ext cx="3851920" cy="2603963"/>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4"/>
          <p:cNvSpPr>
            <a:spLocks noGrp="1"/>
          </p:cNvSpPr>
          <p:nvPr>
            <p:ph type="title"/>
          </p:nvPr>
        </p:nvSpPr>
        <p:spPr/>
        <p:txBody>
          <a:bodyPr>
            <a:normAutofit/>
          </a:bodyPr>
          <a:lstStyle/>
          <a:p>
            <a:r>
              <a:rPr lang="ru-RU" b="1" dirty="0"/>
              <a:t>Травма головы</a:t>
            </a:r>
            <a:endParaRPr lang="ru-RU" dirty="0"/>
          </a:p>
        </p:txBody>
      </p:sp>
      <p:sp>
        <p:nvSpPr>
          <p:cNvPr id="9" name="Содержимое 6"/>
          <p:cNvSpPr>
            <a:spLocks noGrp="1"/>
          </p:cNvSpPr>
          <p:nvPr>
            <p:ph sz="half" idx="1"/>
          </p:nvPr>
        </p:nvSpPr>
        <p:spPr>
          <a:xfrm>
            <a:off x="1703512" y="1628800"/>
            <a:ext cx="8784976" cy="3082664"/>
          </a:xfrm>
        </p:spPr>
        <p:txBody>
          <a:bodyPr>
            <a:normAutofit/>
          </a:bodyPr>
          <a:lstStyle/>
          <a:p>
            <a:pPr marL="0" indent="0">
              <a:buNone/>
            </a:pPr>
            <a:r>
              <a:rPr lang="ru-RU" dirty="0"/>
              <a:t>Первая помощь при травме головы заключается в:</a:t>
            </a:r>
          </a:p>
          <a:p>
            <a:pPr marL="0" indent="0">
              <a:buNone/>
            </a:pPr>
            <a:endParaRPr lang="ru-RU" dirty="0"/>
          </a:p>
          <a:p>
            <a:pPr marL="0" indent="0">
              <a:buNone/>
            </a:pPr>
            <a:r>
              <a:rPr lang="ru-RU" dirty="0"/>
              <a:t>*остановке кровотечения, </a:t>
            </a:r>
          </a:p>
          <a:p>
            <a:pPr marL="0" indent="0">
              <a:buNone/>
            </a:pPr>
            <a:r>
              <a:rPr lang="ru-RU" dirty="0"/>
              <a:t>*вызове скорой медицинской помощи</a:t>
            </a:r>
          </a:p>
          <a:p>
            <a:pPr marL="0" indent="0">
              <a:buNone/>
            </a:pPr>
            <a:r>
              <a:rPr lang="ru-RU" dirty="0"/>
              <a:t>*контроле состояния пострадавшего. </a:t>
            </a:r>
          </a:p>
          <a:p>
            <a:pPr marL="0" indent="0">
              <a:buNone/>
            </a:pPr>
            <a:endParaRPr lang="ru-RU" dirty="0"/>
          </a:p>
        </p:txBody>
      </p:sp>
    </p:spTree>
    <p:extLst>
      <p:ext uri="{BB962C8B-B14F-4D97-AF65-F5344CB8AC3E}">
        <p14:creationId xmlns:p14="http://schemas.microsoft.com/office/powerpoint/2010/main" val="375962192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Травмы шеи - Первая помощь - МЧС Росси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6041" y="3050418"/>
            <a:ext cx="3936557" cy="3744416"/>
          </a:xfrm>
          <a:prstGeom prst="rect">
            <a:avLst/>
          </a:prstGeom>
          <a:noFill/>
          <a:extLst>
            <a:ext uri="{909E8E84-426E-40DD-AFC4-6F175D3DCCD1}">
              <a14:hiddenFill xmlns:a14="http://schemas.microsoft.com/office/drawing/2010/main">
                <a:solidFill>
                  <a:srgbClr val="FFFFFF"/>
                </a:solidFill>
              </a14:hiddenFill>
            </a:ext>
          </a:extLst>
        </p:spPr>
      </p:pic>
      <p:sp>
        <p:nvSpPr>
          <p:cNvPr id="5" name="Заголовок 4"/>
          <p:cNvSpPr>
            <a:spLocks noGrp="1"/>
          </p:cNvSpPr>
          <p:nvPr>
            <p:ph type="title"/>
          </p:nvPr>
        </p:nvSpPr>
        <p:spPr/>
        <p:txBody>
          <a:bodyPr>
            <a:normAutofit/>
          </a:bodyPr>
          <a:lstStyle/>
          <a:p>
            <a:r>
              <a:rPr lang="ru-RU" dirty="0"/>
              <a:t>Травмы шеи. Помощь.</a:t>
            </a:r>
          </a:p>
        </p:txBody>
      </p:sp>
      <p:sp>
        <p:nvSpPr>
          <p:cNvPr id="9" name="Содержимое 6"/>
          <p:cNvSpPr>
            <a:spLocks noGrp="1"/>
          </p:cNvSpPr>
          <p:nvPr>
            <p:ph sz="half" idx="1"/>
          </p:nvPr>
        </p:nvSpPr>
        <p:spPr>
          <a:xfrm>
            <a:off x="1703512" y="1628800"/>
            <a:ext cx="5184576" cy="4680520"/>
          </a:xfrm>
        </p:spPr>
        <p:txBody>
          <a:bodyPr>
            <a:normAutofit fontScale="77500" lnSpcReduction="20000"/>
          </a:bodyPr>
          <a:lstStyle/>
          <a:p>
            <a:pPr marL="0" indent="0" algn="just">
              <a:buNone/>
            </a:pPr>
            <a:r>
              <a:rPr lang="ru-RU" dirty="0"/>
              <a:t>При оказании первой помощи следует помнить, что смещение поврежденных шейных позвонков может привести к тяжелым последствиям, вплоть до остановки дыхания и кровообращения. Необходимо исключить дополнительную травму и возможность повреждения спинного мозга при извлечении и перемещении пострадавшего. Для этого необходимо вручную поддерживать голову в положении, ограничивающем движение, дожидаясь прибытия скорой медицинской помощи.</a:t>
            </a:r>
          </a:p>
        </p:txBody>
      </p:sp>
    </p:spTree>
    <p:extLst>
      <p:ext uri="{BB962C8B-B14F-4D97-AF65-F5344CB8AC3E}">
        <p14:creationId xmlns:p14="http://schemas.microsoft.com/office/powerpoint/2010/main" val="28379260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dirty="0"/>
              <a:t>Травмы живота</a:t>
            </a:r>
          </a:p>
        </p:txBody>
      </p:sp>
      <p:sp>
        <p:nvSpPr>
          <p:cNvPr id="9" name="Содержимое 6"/>
          <p:cNvSpPr>
            <a:spLocks noGrp="1"/>
          </p:cNvSpPr>
          <p:nvPr>
            <p:ph sz="half" idx="1"/>
          </p:nvPr>
        </p:nvSpPr>
        <p:spPr>
          <a:xfrm>
            <a:off x="1981200" y="1772816"/>
            <a:ext cx="8291264" cy="4176464"/>
          </a:xfrm>
        </p:spPr>
        <p:txBody>
          <a:bodyPr>
            <a:normAutofit/>
          </a:bodyPr>
          <a:lstStyle/>
          <a:p>
            <a:pPr marL="0" indent="0">
              <a:buNone/>
            </a:pPr>
            <a:r>
              <a:rPr lang="ru-RU" dirty="0"/>
              <a:t>Основной задачей первой помощи при </a:t>
            </a:r>
            <a:r>
              <a:rPr lang="ru-RU" u="sng" dirty="0"/>
              <a:t>открытых</a:t>
            </a:r>
            <a:r>
              <a:rPr lang="ru-RU" dirty="0"/>
              <a:t> травмах живота является:</a:t>
            </a:r>
          </a:p>
          <a:p>
            <a:pPr marL="0" indent="0">
              <a:buNone/>
            </a:pPr>
            <a:endParaRPr lang="ru-RU" dirty="0"/>
          </a:p>
          <a:p>
            <a:pPr>
              <a:buFontTx/>
              <a:buChar char="-"/>
            </a:pPr>
            <a:r>
              <a:rPr lang="ru-RU" dirty="0"/>
              <a:t>остановка кровотечения при открытой травме (прямым давлением на рану, наложением давящей повязки)</a:t>
            </a:r>
          </a:p>
          <a:p>
            <a:pPr>
              <a:buFontTx/>
              <a:buChar char="-"/>
            </a:pPr>
            <a:r>
              <a:rPr lang="ru-RU" dirty="0"/>
              <a:t>вызов скорой медицинской помощи</a:t>
            </a:r>
          </a:p>
          <a:p>
            <a:pPr>
              <a:buFontTx/>
              <a:buChar char="-"/>
            </a:pPr>
            <a:r>
              <a:rPr lang="ru-RU" dirty="0"/>
              <a:t>контроль состояния пострадавшего</a:t>
            </a:r>
          </a:p>
        </p:txBody>
      </p:sp>
      <p:sp>
        <p:nvSpPr>
          <p:cNvPr id="2" name="AutoShape 2" descr="https://s1.slide-share.ru/s_slide/732927eb3c509dc05e9589a5304d43dc/3e2415a4-8973-4654-a76e-b755e6f2d432.jpe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238742850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dirty="0"/>
              <a:t>Травмы живота</a:t>
            </a:r>
          </a:p>
        </p:txBody>
      </p:sp>
      <p:sp>
        <p:nvSpPr>
          <p:cNvPr id="9" name="Содержимое 6"/>
          <p:cNvSpPr>
            <a:spLocks noGrp="1"/>
          </p:cNvSpPr>
          <p:nvPr>
            <p:ph sz="half" idx="1"/>
          </p:nvPr>
        </p:nvSpPr>
        <p:spPr>
          <a:xfrm>
            <a:off x="1981200" y="1772816"/>
            <a:ext cx="8291264" cy="4176464"/>
          </a:xfrm>
        </p:spPr>
        <p:txBody>
          <a:bodyPr>
            <a:normAutofit lnSpcReduction="10000"/>
          </a:bodyPr>
          <a:lstStyle/>
          <a:p>
            <a:pPr marL="0" indent="0">
              <a:buNone/>
            </a:pPr>
            <a:r>
              <a:rPr lang="ru-RU" dirty="0"/>
              <a:t>Основной задачей первой помощи при </a:t>
            </a:r>
            <a:r>
              <a:rPr lang="ru-RU" u="sng" dirty="0"/>
              <a:t>закрытых</a:t>
            </a:r>
            <a:r>
              <a:rPr lang="ru-RU" dirty="0"/>
              <a:t> травмах живота является:</a:t>
            </a:r>
          </a:p>
          <a:p>
            <a:pPr marL="0" indent="0">
              <a:buNone/>
            </a:pPr>
            <a:endParaRPr lang="ru-RU" dirty="0"/>
          </a:p>
          <a:p>
            <a:pPr>
              <a:buFontTx/>
              <a:buChar char="-"/>
            </a:pPr>
            <a:r>
              <a:rPr lang="ru-RU" dirty="0"/>
              <a:t>вызвать скорую медицинскую помощь</a:t>
            </a:r>
          </a:p>
          <a:p>
            <a:pPr>
              <a:buFontTx/>
              <a:buChar char="-"/>
            </a:pPr>
            <a:r>
              <a:rPr lang="ru-RU" dirty="0"/>
              <a:t>положить холод на живот</a:t>
            </a:r>
          </a:p>
          <a:p>
            <a:pPr>
              <a:buFontTx/>
              <a:buChar char="-"/>
            </a:pPr>
            <a:r>
              <a:rPr lang="ru-RU" dirty="0"/>
              <a:t>пострадавшему придать положение на спине с валиком под полусогнутыми разведенными в стороны ногами</a:t>
            </a:r>
          </a:p>
          <a:p>
            <a:pPr>
              <a:buFontTx/>
              <a:buChar char="-"/>
            </a:pPr>
            <a:r>
              <a:rPr lang="ru-RU" dirty="0"/>
              <a:t>контроль состояния пострадавшего</a:t>
            </a:r>
          </a:p>
        </p:txBody>
      </p:sp>
      <p:sp>
        <p:nvSpPr>
          <p:cNvPr id="2" name="AutoShape 2" descr="https://s1.slide-share.ru/s_slide/732927eb3c509dc05e9589a5304d43dc/3e2415a4-8973-4654-a76e-b755e6f2d432.jpe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88605056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dirty="0"/>
              <a:t>Выпадении органов брюшной полости</a:t>
            </a:r>
          </a:p>
        </p:txBody>
      </p:sp>
      <p:sp>
        <p:nvSpPr>
          <p:cNvPr id="9" name="Содержимое 6"/>
          <p:cNvSpPr>
            <a:spLocks noGrp="1"/>
          </p:cNvSpPr>
          <p:nvPr>
            <p:ph sz="half" idx="1"/>
          </p:nvPr>
        </p:nvSpPr>
        <p:spPr>
          <a:xfrm>
            <a:off x="1981200" y="1772816"/>
            <a:ext cx="8291264" cy="4176464"/>
          </a:xfrm>
        </p:spPr>
        <p:txBody>
          <a:bodyPr>
            <a:normAutofit lnSpcReduction="10000"/>
          </a:bodyPr>
          <a:lstStyle/>
          <a:p>
            <a:pPr marL="0" indent="0">
              <a:buNone/>
            </a:pPr>
            <a:r>
              <a:rPr lang="ru-RU" dirty="0"/>
              <a:t>Выпавшие внутренние органы необходимо закрыть стерильными салфетками (желательно, смоченными водой) или чистой тканью.</a:t>
            </a:r>
          </a:p>
          <a:p>
            <a:pPr marL="0" indent="0">
              <a:buNone/>
            </a:pPr>
            <a:endParaRPr lang="ru-RU" dirty="0"/>
          </a:p>
          <a:p>
            <a:pPr marL="0" indent="0">
              <a:buNone/>
            </a:pPr>
            <a:r>
              <a:rPr lang="ru-RU" dirty="0"/>
              <a:t>При повреждении живота запрещается:</a:t>
            </a:r>
          </a:p>
          <a:p>
            <a:pPr>
              <a:buFontTx/>
              <a:buChar char="-"/>
            </a:pPr>
            <a:r>
              <a:rPr lang="ru-RU" dirty="0"/>
              <a:t>вправлять в рану выпавшие внутренние органы!</a:t>
            </a:r>
          </a:p>
          <a:p>
            <a:pPr>
              <a:buFontTx/>
              <a:buChar char="-"/>
            </a:pPr>
            <a:r>
              <a:rPr lang="ru-RU" dirty="0"/>
              <a:t>туго прибинтовывать!</a:t>
            </a:r>
          </a:p>
          <a:p>
            <a:pPr>
              <a:buFontTx/>
              <a:buChar char="-"/>
            </a:pPr>
            <a:r>
              <a:rPr lang="ru-RU" dirty="0"/>
              <a:t>давать обезболивающие препараты?</a:t>
            </a:r>
          </a:p>
          <a:p>
            <a:pPr>
              <a:buFontTx/>
              <a:buChar char="-"/>
            </a:pPr>
            <a:r>
              <a:rPr lang="ru-RU" dirty="0"/>
              <a:t>поить и кормить пострадавшего!</a:t>
            </a:r>
          </a:p>
        </p:txBody>
      </p:sp>
      <p:sp>
        <p:nvSpPr>
          <p:cNvPr id="2" name="AutoShape 2" descr="https://s1.slide-share.ru/s_slide/732927eb3c509dc05e9589a5304d43dc/3e2415a4-8973-4654-a76e-b755e6f2d432.jpe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190737864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dirty="0"/>
              <a:t>Инородное тела в ране</a:t>
            </a:r>
          </a:p>
        </p:txBody>
      </p:sp>
      <p:sp>
        <p:nvSpPr>
          <p:cNvPr id="9" name="Содержимое 6"/>
          <p:cNvSpPr>
            <a:spLocks noGrp="1"/>
          </p:cNvSpPr>
          <p:nvPr>
            <p:ph sz="half" idx="1"/>
          </p:nvPr>
        </p:nvSpPr>
        <p:spPr>
          <a:xfrm>
            <a:off x="1981200" y="1772816"/>
            <a:ext cx="8291264" cy="4176464"/>
          </a:xfrm>
        </p:spPr>
        <p:txBody>
          <a:bodyPr>
            <a:normAutofit fontScale="92500"/>
          </a:bodyPr>
          <a:lstStyle/>
          <a:p>
            <a:pPr marL="0" indent="0">
              <a:buNone/>
            </a:pPr>
            <a:r>
              <a:rPr lang="ru-RU" dirty="0"/>
              <a:t>При нахождении в ране инородного предмета – зафиксировать его, обложив салфетками или бинтами, и наложить повязку для остановки кровотечения.</a:t>
            </a:r>
          </a:p>
          <a:p>
            <a:pPr marL="0" indent="0">
              <a:buNone/>
            </a:pPr>
            <a:endParaRPr lang="ru-RU" dirty="0"/>
          </a:p>
          <a:p>
            <a:pPr marL="0" indent="0">
              <a:buNone/>
            </a:pPr>
            <a:r>
              <a:rPr lang="ru-RU" dirty="0"/>
              <a:t>запрещается:</a:t>
            </a:r>
          </a:p>
          <a:p>
            <a:pPr>
              <a:buFontTx/>
              <a:buChar char="-"/>
            </a:pPr>
            <a:r>
              <a:rPr lang="ru-RU" dirty="0"/>
              <a:t>извлекать из раны инородный предмет?</a:t>
            </a:r>
          </a:p>
          <a:p>
            <a:pPr>
              <a:buFontTx/>
              <a:buChar char="-"/>
            </a:pPr>
            <a:r>
              <a:rPr lang="ru-RU" dirty="0"/>
              <a:t>туго прибинтовывать!</a:t>
            </a:r>
          </a:p>
          <a:p>
            <a:pPr>
              <a:buFontTx/>
              <a:buChar char="-"/>
            </a:pPr>
            <a:r>
              <a:rPr lang="ru-RU" dirty="0"/>
              <a:t>давать обезболивающие препараты?</a:t>
            </a:r>
          </a:p>
          <a:p>
            <a:pPr>
              <a:buFontTx/>
              <a:buChar char="-"/>
            </a:pPr>
            <a:r>
              <a:rPr lang="ru-RU" dirty="0"/>
              <a:t>поить и кормить пострадавшего!</a:t>
            </a:r>
          </a:p>
        </p:txBody>
      </p:sp>
      <p:sp>
        <p:nvSpPr>
          <p:cNvPr id="2" name="AutoShape 2" descr="https://s1.slide-share.ru/s_slide/732927eb3c509dc05e9589a5304d43dc/3e2415a4-8973-4654-a76e-b755e6f2d432.jpe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28985215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562537" y="908721"/>
            <a:ext cx="8997959" cy="893961"/>
          </a:xfrm>
        </p:spPr>
        <p:txBody>
          <a:bodyPr>
            <a:normAutofit/>
          </a:bodyPr>
          <a:lstStyle/>
          <a:p>
            <a:r>
              <a:rPr lang="ru-RU" dirty="0"/>
              <a:t>Виды кровотечения</a:t>
            </a:r>
          </a:p>
        </p:txBody>
      </p:sp>
      <p:sp>
        <p:nvSpPr>
          <p:cNvPr id="7" name="Подзаголовок 6"/>
          <p:cNvSpPr>
            <a:spLocks noGrp="1"/>
          </p:cNvSpPr>
          <p:nvPr>
            <p:ph type="subTitle" idx="1"/>
          </p:nvPr>
        </p:nvSpPr>
        <p:spPr>
          <a:xfrm>
            <a:off x="2207568" y="2428868"/>
            <a:ext cx="7704856" cy="3714776"/>
          </a:xfrm>
        </p:spPr>
        <p:txBody>
          <a:bodyPr>
            <a:normAutofit/>
          </a:bodyPr>
          <a:lstStyle/>
          <a:p>
            <a:pPr marL="342900" indent="12700" algn="l" defTabSz="893763">
              <a:buFont typeface="Arial" panose="020B0604020202020204" pitchFamily="34" charset="0"/>
              <a:buChar char="•"/>
            </a:pPr>
            <a:r>
              <a:rPr lang="ru-RU" sz="2400" dirty="0">
                <a:solidFill>
                  <a:schemeClr val="tx1"/>
                </a:solidFill>
              </a:rPr>
              <a:t> капиллярное</a:t>
            </a:r>
          </a:p>
          <a:p>
            <a:pPr marL="342900" indent="12700" algn="l" defTabSz="893763">
              <a:buFont typeface="Arial" panose="020B0604020202020204" pitchFamily="34" charset="0"/>
              <a:buChar char="•"/>
            </a:pPr>
            <a:r>
              <a:rPr lang="ru-RU" sz="2400" dirty="0">
                <a:solidFill>
                  <a:schemeClr val="tx1"/>
                </a:solidFill>
              </a:rPr>
              <a:t> венозное</a:t>
            </a:r>
          </a:p>
          <a:p>
            <a:pPr marL="342900" indent="12700" algn="l" defTabSz="893763">
              <a:buFont typeface="Arial" panose="020B0604020202020204" pitchFamily="34" charset="0"/>
              <a:buChar char="•"/>
            </a:pPr>
            <a:r>
              <a:rPr lang="ru-RU" sz="2400" dirty="0">
                <a:solidFill>
                  <a:schemeClr val="tx1"/>
                </a:solidFill>
              </a:rPr>
              <a:t> артериальное</a:t>
            </a:r>
          </a:p>
          <a:p>
            <a:pPr marL="342900" indent="12700" algn="l" defTabSz="893763">
              <a:buFont typeface="Arial" panose="020B0604020202020204" pitchFamily="34" charset="0"/>
              <a:buChar char="•"/>
            </a:pPr>
            <a:r>
              <a:rPr lang="ru-RU" sz="2400" dirty="0">
                <a:solidFill>
                  <a:schemeClr val="tx1"/>
                </a:solidFill>
              </a:rPr>
              <a:t> смешанные </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856075">
            <a:off x="5952955" y="2516257"/>
            <a:ext cx="3909814" cy="311668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4261721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b="1" dirty="0"/>
              <a:t>Остановка кровотечения</a:t>
            </a:r>
            <a:endParaRPr lang="ru-RU" dirty="0"/>
          </a:p>
        </p:txBody>
      </p:sp>
      <p:sp>
        <p:nvSpPr>
          <p:cNvPr id="2" name="TextBox 1"/>
          <p:cNvSpPr txBox="1"/>
          <p:nvPr/>
        </p:nvSpPr>
        <p:spPr>
          <a:xfrm>
            <a:off x="1981200" y="2132856"/>
            <a:ext cx="8229600" cy="3539430"/>
          </a:xfrm>
          <a:prstGeom prst="rect">
            <a:avLst/>
          </a:prstGeom>
          <a:noFill/>
        </p:spPr>
        <p:txBody>
          <a:bodyPr wrap="square" rtlCol="0">
            <a:spAutoFit/>
          </a:bodyPr>
          <a:lstStyle/>
          <a:p>
            <a:pPr marL="285750" indent="-285750">
              <a:buFont typeface="Arial" panose="020B0604020202020204" pitchFamily="34" charset="0"/>
              <a:buChar char="•"/>
            </a:pPr>
            <a:r>
              <a:rPr lang="ru-RU" altLang="ru-RU" sz="2800" dirty="0">
                <a:solidFill>
                  <a:srgbClr val="050E0F"/>
                </a:solidFill>
                <a:effectLst>
                  <a:outerShdw blurRad="38100" dist="38100" dir="2700000" algn="tl">
                    <a:srgbClr val="FFFFFF"/>
                  </a:outerShdw>
                </a:effectLst>
              </a:rPr>
              <a:t>пальцевое прижатие артериального сосуда;</a:t>
            </a:r>
          </a:p>
          <a:p>
            <a:pPr marL="285750" indent="-285750">
              <a:buFont typeface="Arial" panose="020B0604020202020204" pitchFamily="34" charset="0"/>
              <a:buChar char="•"/>
            </a:pPr>
            <a:r>
              <a:rPr lang="ru-RU" altLang="ru-RU" sz="2800" dirty="0">
                <a:solidFill>
                  <a:srgbClr val="050E0F"/>
                </a:solidFill>
                <a:effectLst>
                  <a:outerShdw blurRad="38100" dist="38100" dir="2700000" algn="tl">
                    <a:srgbClr val="FFFFFF"/>
                  </a:outerShdw>
                </a:effectLst>
              </a:rPr>
              <a:t>наложение жгута;</a:t>
            </a:r>
          </a:p>
          <a:p>
            <a:pPr marL="285750" indent="-285750">
              <a:buFont typeface="Arial" panose="020B0604020202020204" pitchFamily="34" charset="0"/>
              <a:buChar char="•"/>
            </a:pPr>
            <a:r>
              <a:rPr lang="ru-RU" altLang="ru-RU" sz="2800" dirty="0">
                <a:solidFill>
                  <a:srgbClr val="050E0F"/>
                </a:solidFill>
                <a:effectLst>
                  <a:outerShdw blurRad="38100" dist="38100" dir="2700000" algn="tl">
                    <a:srgbClr val="FFFFFF"/>
                  </a:outerShdw>
                </a:effectLst>
              </a:rPr>
              <a:t>наложение давящей повязки;</a:t>
            </a:r>
          </a:p>
          <a:p>
            <a:pPr marL="285750" indent="-285750">
              <a:buFont typeface="Arial" panose="020B0604020202020204" pitchFamily="34" charset="0"/>
              <a:buChar char="•"/>
            </a:pPr>
            <a:r>
              <a:rPr lang="ru-RU" altLang="ru-RU" sz="2800" dirty="0">
                <a:solidFill>
                  <a:srgbClr val="050E0F"/>
                </a:solidFill>
                <a:effectLst>
                  <a:outerShdw blurRad="38100" dist="38100" dir="2700000" algn="tl">
                    <a:srgbClr val="FFFFFF"/>
                  </a:outerShdw>
                </a:effectLst>
              </a:rPr>
              <a:t>максимальное сгибание конечностей;</a:t>
            </a:r>
          </a:p>
          <a:p>
            <a:pPr marL="285750" indent="-285750">
              <a:buFont typeface="Arial" panose="020B0604020202020204" pitchFamily="34" charset="0"/>
              <a:buChar char="•"/>
            </a:pPr>
            <a:r>
              <a:rPr lang="ru-RU" altLang="ru-RU" sz="2800" dirty="0">
                <a:solidFill>
                  <a:srgbClr val="050E0F"/>
                </a:solidFill>
                <a:effectLst>
                  <a:outerShdw blurRad="38100" dist="38100" dir="2700000" algn="tl">
                    <a:srgbClr val="FFFFFF"/>
                  </a:outerShdw>
                </a:effectLst>
              </a:rPr>
              <a:t>придание возвышенного положения поврежденной конечности;</a:t>
            </a:r>
          </a:p>
          <a:p>
            <a:pPr marL="285750" indent="-285750">
              <a:buFont typeface="Arial" panose="020B0604020202020204" pitchFamily="34" charset="0"/>
              <a:buChar char="•"/>
            </a:pPr>
            <a:r>
              <a:rPr lang="ru-RU" altLang="ru-RU" sz="2800" dirty="0">
                <a:solidFill>
                  <a:srgbClr val="050E0F"/>
                </a:solidFill>
                <a:effectLst>
                  <a:outerShdw blurRad="38100" dist="38100" dir="2700000" algn="tl">
                    <a:srgbClr val="FFFFFF"/>
                  </a:outerShdw>
                </a:effectLst>
              </a:rPr>
              <a:t>Прямое давление на рану.</a:t>
            </a:r>
          </a:p>
          <a:p>
            <a:endParaRPr lang="ru-RU" sz="2800" dirty="0"/>
          </a:p>
        </p:txBody>
      </p:sp>
    </p:spTree>
    <p:extLst>
      <p:ext uri="{BB962C8B-B14F-4D97-AF65-F5344CB8AC3E}">
        <p14:creationId xmlns:p14="http://schemas.microsoft.com/office/powerpoint/2010/main" val="228650158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altLang="ru-RU" dirty="0">
                <a:solidFill>
                  <a:srgbClr val="050E0F"/>
                </a:solidFill>
                <a:effectLst>
                  <a:outerShdw blurRad="38100" dist="38100" dir="2700000" algn="tl">
                    <a:srgbClr val="FFFFFF"/>
                  </a:outerShdw>
                </a:effectLst>
              </a:rPr>
              <a:t>Прямое давление на рану.</a:t>
            </a:r>
          </a:p>
        </p:txBody>
      </p:sp>
      <p:sp>
        <p:nvSpPr>
          <p:cNvPr id="2" name="TextBox 1"/>
          <p:cNvSpPr txBox="1"/>
          <p:nvPr/>
        </p:nvSpPr>
        <p:spPr>
          <a:xfrm>
            <a:off x="1847528" y="1916833"/>
            <a:ext cx="4618856" cy="4524315"/>
          </a:xfrm>
          <a:prstGeom prst="rect">
            <a:avLst/>
          </a:prstGeom>
          <a:noFill/>
        </p:spPr>
        <p:txBody>
          <a:bodyPr wrap="square" rtlCol="0">
            <a:spAutoFit/>
          </a:bodyPr>
          <a:lstStyle/>
          <a:p>
            <a:pPr algn="just"/>
            <a:r>
              <a:rPr lang="ru-RU" sz="2400" dirty="0"/>
              <a:t>Прямое давление на рану является наиболее простым способом остановки кровотечений. При его использовании рана закрывается стерильными </a:t>
            </a:r>
            <a:r>
              <a:rPr lang="ru-RU" sz="2400" dirty="0" err="1"/>
              <a:t>салфетками</a:t>
            </a:r>
            <a:r>
              <a:rPr lang="ru-RU" sz="2400" dirty="0"/>
              <a:t> или стерильным бинтом, после чего на область раны осуществляется </a:t>
            </a:r>
            <a:r>
              <a:rPr lang="ru-RU" sz="2400" dirty="0" err="1"/>
              <a:t>давление</a:t>
            </a:r>
            <a:r>
              <a:rPr lang="ru-RU" sz="2400" dirty="0"/>
              <a:t> рукой участника оказания первой помощи с силой, достаточной для остановки кровотечения</a:t>
            </a:r>
          </a:p>
        </p:txBody>
      </p:sp>
      <p:pic>
        <p:nvPicPr>
          <p:cNvPr id="1026" name="Picture 2" descr="https://brainbuzz.ru/sites/default/files/2018-10/v4-728px-Treat-a-Bullet-Wound-Step-16-Versio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97943">
            <a:off x="6916814" y="2136056"/>
            <a:ext cx="3275607" cy="245670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25052687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dirty="0"/>
              <a:t>Давящая повязка</a:t>
            </a:r>
          </a:p>
        </p:txBody>
      </p:sp>
      <p:sp>
        <p:nvSpPr>
          <p:cNvPr id="2" name="TextBox 1"/>
          <p:cNvSpPr txBox="1"/>
          <p:nvPr/>
        </p:nvSpPr>
        <p:spPr>
          <a:xfrm>
            <a:off x="1981200" y="2132857"/>
            <a:ext cx="4906888" cy="2554545"/>
          </a:xfrm>
          <a:prstGeom prst="rect">
            <a:avLst/>
          </a:prstGeom>
          <a:noFill/>
        </p:spPr>
        <p:txBody>
          <a:bodyPr wrap="square" rtlCol="0">
            <a:spAutoFit/>
          </a:bodyPr>
          <a:lstStyle/>
          <a:p>
            <a:r>
              <a:rPr lang="ru-RU" sz="3200" dirty="0"/>
              <a:t>Для более продолжительной остановки кровотечения можно использовать давящую повязку.</a:t>
            </a:r>
          </a:p>
        </p:txBody>
      </p:sp>
      <p:pic>
        <p:nvPicPr>
          <p:cNvPr id="3074" name="Picture 2" descr="Наложение давящей повязки - Фото 24233-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954836">
            <a:off x="7248128" y="2328575"/>
            <a:ext cx="2679948" cy="243012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07734132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altLang="ru-RU" dirty="0">
                <a:solidFill>
                  <a:srgbClr val="050E0F"/>
                </a:solidFill>
                <a:effectLst>
                  <a:outerShdw blurRad="38100" dist="38100" dir="2700000" algn="tl">
                    <a:srgbClr val="FFFFFF"/>
                  </a:outerShdw>
                </a:effectLst>
              </a:rPr>
              <a:t>пальцевое прижатие артерии</a:t>
            </a:r>
            <a:endParaRPr lang="ru-RU" dirty="0"/>
          </a:p>
        </p:txBody>
      </p:sp>
      <p:sp>
        <p:nvSpPr>
          <p:cNvPr id="2" name="TextBox 1"/>
          <p:cNvSpPr txBox="1"/>
          <p:nvPr/>
        </p:nvSpPr>
        <p:spPr>
          <a:xfrm>
            <a:off x="1981200" y="2132857"/>
            <a:ext cx="8229600" cy="2246769"/>
          </a:xfrm>
          <a:prstGeom prst="rect">
            <a:avLst/>
          </a:prstGeom>
          <a:noFill/>
        </p:spPr>
        <p:txBody>
          <a:bodyPr wrap="square" rtlCol="0">
            <a:spAutoFit/>
          </a:bodyPr>
          <a:lstStyle/>
          <a:p>
            <a:r>
              <a:rPr lang="ru-RU" sz="2800" dirty="0"/>
              <a:t>Позволяет достаточно быстро и эффективно останавливать кровотечение из крупных артерий. Давление осуществляется в определенных точках между раной и сердцем. Выбор точек обусловлен возможностью прижатия артерии к кости.</a:t>
            </a:r>
          </a:p>
        </p:txBody>
      </p:sp>
    </p:spTree>
    <p:extLst>
      <p:ext uri="{BB962C8B-B14F-4D97-AF65-F5344CB8AC3E}">
        <p14:creationId xmlns:p14="http://schemas.microsoft.com/office/powerpoint/2010/main" val="398511140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8689" y="142876"/>
            <a:ext cx="5805487" cy="650081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39939" name="Прямоугольник 2"/>
          <p:cNvSpPr>
            <a:spLocks noChangeArrowheads="1"/>
          </p:cNvSpPr>
          <p:nvPr/>
        </p:nvSpPr>
        <p:spPr bwMode="auto">
          <a:xfrm>
            <a:off x="1809750" y="571501"/>
            <a:ext cx="2643188" cy="354012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2800">
                <a:latin typeface="Times New Roman" panose="02020603050405020304" pitchFamily="18" charset="0"/>
              </a:rPr>
              <a:t>Места  расположения  сосудов  для  их пальцевого  прижатия   с  целью остановки  кровотечения. </a:t>
            </a:r>
          </a:p>
        </p:txBody>
      </p:sp>
    </p:spTree>
    <p:extLst>
      <p:ext uri="{BB962C8B-B14F-4D97-AF65-F5344CB8AC3E}">
        <p14:creationId xmlns:p14="http://schemas.microsoft.com/office/powerpoint/2010/main" val="2667754447"/>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81200" y="273050"/>
            <a:ext cx="3543300" cy="369888"/>
          </a:xfrm>
        </p:spPr>
        <p:txBody>
          <a:bodyPr>
            <a:normAutofit fontScale="90000"/>
          </a:bodyPr>
          <a:lstStyle/>
          <a:p>
            <a:pPr>
              <a:defRPr/>
            </a:pPr>
            <a:r>
              <a:rPr lang="ru-RU" dirty="0"/>
              <a:t>Метод сгибания  конечностей</a:t>
            </a:r>
          </a:p>
        </p:txBody>
      </p:sp>
      <p:sp>
        <p:nvSpPr>
          <p:cNvPr id="44035" name="Текст 3"/>
          <p:cNvSpPr>
            <a:spLocks noGrp="1"/>
          </p:cNvSpPr>
          <p:nvPr>
            <p:ph type="body" idx="2"/>
          </p:nvPr>
        </p:nvSpPr>
        <p:spPr>
          <a:xfrm>
            <a:off x="1738314" y="714376"/>
            <a:ext cx="3786187" cy="5857875"/>
          </a:xfrm>
          <a:ln>
            <a:solidFill>
              <a:schemeClr val="tx1"/>
            </a:solidFill>
            <a:miter lim="800000"/>
            <a:headEnd/>
            <a:tailEnd/>
          </a:ln>
        </p:spPr>
        <p:txBody>
          <a:bodyPr/>
          <a:lstStyle/>
          <a:p>
            <a:r>
              <a:rPr lang="ru-RU" altLang="ru-RU"/>
              <a:t>Остановка кровотечений из сосудов конечностей возможна </a:t>
            </a:r>
            <a:r>
              <a:rPr lang="ru-RU" altLang="ru-RU" b="1"/>
              <a:t>при форсированном их сгибании. </a:t>
            </a:r>
            <a:r>
              <a:rPr lang="ru-RU" altLang="ru-RU"/>
              <a:t>Чаще этот способ применяется для остановки кровотечений из сосудов руки. Его рационально применять при интенсивном кровотечении из ран, расположенных у основания конечностей. </a:t>
            </a:r>
            <a:r>
              <a:rPr lang="ru-RU" altLang="ru-RU" b="1"/>
              <a:t>Максимальное сгибание конечности производят в суставе выше раны и фиксируют конечность бинтами </a:t>
            </a:r>
            <a:r>
              <a:rPr lang="ru-RU" altLang="ru-RU"/>
              <a:t>в таком положении. При остановке кровотечений из ран предплечья и кисти на сгибательную поверхность локтевого сустава укладывают ватно-марлевый пелот (его можно заменить небольшим валиком из материи), затем руку максимально сгибают в локте, притягивая с помощью бинта или ремня предплечье к плечу до исчезновения пульса на запястье, прекращения истечения крови из раны. В таком положении руку фиксируют бинтом (ремнем). При кровотечениях из верхней части плеча и подключичной области, которое может быть смертельным, заводят оба плеча за спину со сгибанием в локтевых суставах, после чего их связывают с помощью бинта (ремня и т.п.). В этом случае сдавливаются артерии с обеих сторон.</a:t>
            </a:r>
          </a:p>
        </p:txBody>
      </p:sp>
      <p:pic>
        <p:nvPicPr>
          <p:cNvPr id="36868"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830889" y="341313"/>
            <a:ext cx="4479925" cy="6159500"/>
          </a:xfrm>
          <a:solidFill>
            <a:schemeClr val="bg1"/>
          </a:solidFill>
          <a:ln>
            <a:solidFill>
              <a:schemeClr val="tx1"/>
            </a:solidFill>
            <a:miter lim="800000"/>
            <a:headEnd/>
            <a:tailEnd/>
          </a:ln>
        </p:spPr>
      </p:pic>
    </p:spTree>
    <p:extLst>
      <p:ext uri="{BB962C8B-B14F-4D97-AF65-F5344CB8AC3E}">
        <p14:creationId xmlns:p14="http://schemas.microsoft.com/office/powerpoint/2010/main" val="308599545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animEffect transition="in" filter="wipe(down)">
                                      <p:cBhvr>
                                        <p:cTn id="7" dur="500"/>
                                        <p:tgtEl>
                                          <p:spTgt spid="36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Grp="1" noChangeAspect="1" noChangeArrowheads="1"/>
          </p:cNvPicPr>
          <p:nvPr>
            <p:ph sz="quarter" idx="4294967295"/>
          </p:nvPr>
        </p:nvPicPr>
        <p:blipFill>
          <a:blip r:embed="rId3"/>
          <a:srcRect/>
          <a:stretch>
            <a:fillRect/>
          </a:stretch>
        </p:blipFill>
        <p:spPr>
          <a:xfrm rot="20934060">
            <a:off x="8669388" y="3835703"/>
            <a:ext cx="3044370" cy="247780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Заголовок 4"/>
          <p:cNvSpPr>
            <a:spLocks noGrp="1"/>
          </p:cNvSpPr>
          <p:nvPr>
            <p:ph type="title"/>
          </p:nvPr>
        </p:nvSpPr>
        <p:spPr/>
        <p:txBody>
          <a:bodyPr/>
          <a:lstStyle/>
          <a:p>
            <a:r>
              <a:rPr lang="ru-RU" altLang="ru-RU" dirty="0">
                <a:solidFill>
                  <a:srgbClr val="050E0F"/>
                </a:solidFill>
                <a:effectLst>
                  <a:outerShdw blurRad="38100" dist="38100" dir="2700000" algn="tl">
                    <a:srgbClr val="FFFFFF"/>
                  </a:outerShdw>
                </a:effectLst>
              </a:rPr>
              <a:t>Наложение жгута</a:t>
            </a:r>
            <a:endParaRPr lang="ru-RU" dirty="0"/>
          </a:p>
        </p:txBody>
      </p:sp>
      <p:sp>
        <p:nvSpPr>
          <p:cNvPr id="2" name="TextBox 1"/>
          <p:cNvSpPr txBox="1"/>
          <p:nvPr/>
        </p:nvSpPr>
        <p:spPr>
          <a:xfrm>
            <a:off x="1667508" y="1268760"/>
            <a:ext cx="8856984" cy="3046988"/>
          </a:xfrm>
          <a:prstGeom prst="rect">
            <a:avLst/>
          </a:prstGeom>
          <a:noFill/>
        </p:spPr>
        <p:txBody>
          <a:bodyPr wrap="square" rtlCol="0">
            <a:spAutoFit/>
          </a:bodyPr>
          <a:lstStyle/>
          <a:p>
            <a:pPr marL="514350" indent="-514350">
              <a:buAutoNum type="arabicPeriod"/>
            </a:pPr>
            <a:r>
              <a:rPr lang="ru-RU" altLang="ru-RU" sz="2400" dirty="0">
                <a:solidFill>
                  <a:srgbClr val="050E0F"/>
                </a:solidFill>
                <a:latin typeface="Times New Roman" panose="02020603050405020304" pitchFamily="18" charset="0"/>
              </a:rPr>
              <a:t>Прижать пальцем артерию выше кровотечения.</a:t>
            </a:r>
          </a:p>
          <a:p>
            <a:pPr marL="514350" indent="-514350">
              <a:buAutoNum type="arabicPeriod"/>
            </a:pPr>
            <a:r>
              <a:rPr lang="ru-RU" altLang="ru-RU" sz="2400" dirty="0">
                <a:solidFill>
                  <a:srgbClr val="050E0F"/>
                </a:solidFill>
                <a:latin typeface="Times New Roman" panose="02020603050405020304" pitchFamily="18" charset="0"/>
              </a:rPr>
              <a:t>На расстоянии 3-5 см выше раны вокруг конечности наложить любую чистую и мягкую материю.</a:t>
            </a:r>
          </a:p>
          <a:p>
            <a:pPr marL="514350" indent="-514350">
              <a:buAutoNum type="arabicPeriod"/>
            </a:pPr>
            <a:r>
              <a:rPr lang="ru-RU" altLang="ru-RU" sz="2400" dirty="0">
                <a:solidFill>
                  <a:srgbClr val="050E0F"/>
                </a:solidFill>
                <a:latin typeface="Times New Roman" panose="02020603050405020304" pitchFamily="18" charset="0"/>
              </a:rPr>
              <a:t>Растянуть жгут двумя руками в средней части. Плотно приложить жгут к конечности. Сделать оборот вокруг конечности, затем второй, третий и т.д.</a:t>
            </a:r>
          </a:p>
          <a:p>
            <a:pPr marL="514350" indent="-514350">
              <a:buAutoNum type="arabicPeriod"/>
            </a:pPr>
            <a:r>
              <a:rPr lang="ru-RU" altLang="ru-RU" sz="2400" dirty="0">
                <a:solidFill>
                  <a:srgbClr val="050E0F"/>
                </a:solidFill>
                <a:latin typeface="Times New Roman" panose="02020603050405020304" pitchFamily="18" charset="0"/>
              </a:rPr>
              <a:t>Прикрепить к жгуту записку с указанием точного времени (часы и минуты) и даты наложения.</a:t>
            </a:r>
          </a:p>
        </p:txBody>
      </p:sp>
    </p:spTree>
    <p:extLst>
      <p:ext uri="{BB962C8B-B14F-4D97-AF65-F5344CB8AC3E}">
        <p14:creationId xmlns:p14="http://schemas.microsoft.com/office/powerpoint/2010/main" val="96961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ru-RU" dirty="0"/>
              <a:t>Оказание первой помощи при носовом кровотечении</a:t>
            </a:r>
          </a:p>
        </p:txBody>
      </p:sp>
      <p:sp>
        <p:nvSpPr>
          <p:cNvPr id="2" name="TextBox 1"/>
          <p:cNvSpPr txBox="1"/>
          <p:nvPr/>
        </p:nvSpPr>
        <p:spPr>
          <a:xfrm>
            <a:off x="1631504" y="1844824"/>
            <a:ext cx="6408712" cy="1569660"/>
          </a:xfrm>
          <a:prstGeom prst="rect">
            <a:avLst/>
          </a:prstGeom>
          <a:noFill/>
        </p:spPr>
        <p:txBody>
          <a:bodyPr wrap="square" rtlCol="0">
            <a:spAutoFit/>
          </a:bodyPr>
          <a:lstStyle/>
          <a:p>
            <a:r>
              <a:rPr lang="ru-RU" sz="2400" dirty="0"/>
              <a:t>Если пострадавший находится в сознании, необходимо усадить его со слегка наклоненной вперед головой и зажать ему нос в районе крыльев носа на 15-20 минут. </a:t>
            </a:r>
            <a:endParaRPr lang="ru-RU" altLang="ru-RU" sz="2400" dirty="0">
              <a:solidFill>
                <a:srgbClr val="050E0F"/>
              </a:solidFill>
              <a:latin typeface="Times New Roman" panose="02020603050405020304" pitchFamily="18" charset="0"/>
            </a:endParaRPr>
          </a:p>
        </p:txBody>
      </p:sp>
      <p:pic>
        <p:nvPicPr>
          <p:cNvPr id="4098" name="Picture 2" descr="Как остановить носовое кровотечение - Лайфхакер"/>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022903">
            <a:off x="6726771" y="3255103"/>
            <a:ext cx="4416425" cy="29802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4410398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b="1" dirty="0"/>
              <a:t>Иммобилизация</a:t>
            </a:r>
            <a:endParaRPr lang="ru-RU" dirty="0"/>
          </a:p>
        </p:txBody>
      </p:sp>
      <p:sp>
        <p:nvSpPr>
          <p:cNvPr id="9" name="Содержимое 6"/>
          <p:cNvSpPr>
            <a:spLocks noGrp="1"/>
          </p:cNvSpPr>
          <p:nvPr>
            <p:ph sz="half" idx="1"/>
          </p:nvPr>
        </p:nvSpPr>
        <p:spPr>
          <a:xfrm>
            <a:off x="1981200" y="1714488"/>
            <a:ext cx="7186634" cy="4525962"/>
          </a:xfrm>
        </p:spPr>
        <p:txBody>
          <a:bodyPr>
            <a:normAutofit fontScale="92500" lnSpcReduction="10000"/>
          </a:bodyPr>
          <a:lstStyle/>
          <a:p>
            <a:pPr>
              <a:lnSpc>
                <a:spcPct val="90000"/>
              </a:lnSpc>
            </a:pPr>
            <a:r>
              <a:rPr lang="ru-RU" dirty="0"/>
              <a:t>основное правило: </a:t>
            </a:r>
          </a:p>
          <a:p>
            <a:pPr marL="0" indent="0" algn="just">
              <a:lnSpc>
                <a:spcPct val="90000"/>
              </a:lnSpc>
              <a:buNone/>
            </a:pPr>
            <a:r>
              <a:rPr lang="ru-RU" dirty="0"/>
              <a:t>шина накладывается с таким расчетом, чтобы закрепить два сустава - один выше, а второй ниже перелома. Исключением являются переломы плеча и бедра, когда шина должна фиксировать три, т.е. все суставы конечности.</a:t>
            </a:r>
          </a:p>
          <a:p>
            <a:pPr marL="0" indent="0" algn="just">
              <a:lnSpc>
                <a:spcPct val="90000"/>
              </a:lnSpc>
              <a:buNone/>
            </a:pPr>
            <a:endParaRPr lang="ru-RU" dirty="0"/>
          </a:p>
          <a:p>
            <a:pPr algn="just"/>
            <a:r>
              <a:rPr lang="ru-RU" dirty="0"/>
              <a:t>шины накладывается поверх одежды, подгоняются по здоровой конечности или конечности , оказывающего помощь;</a:t>
            </a:r>
          </a:p>
          <a:p>
            <a:pPr algn="just"/>
            <a:r>
              <a:rPr lang="ru-RU" dirty="0"/>
              <a:t>перед наложением шины необходимо обезболить;</a:t>
            </a:r>
          </a:p>
          <a:p>
            <a:pPr marL="0" indent="0">
              <a:lnSpc>
                <a:spcPct val="90000"/>
              </a:lnSpc>
              <a:buNone/>
            </a:pPr>
            <a:endParaRPr lang="ru-RU" dirty="0"/>
          </a:p>
        </p:txBody>
      </p:sp>
    </p:spTree>
    <p:extLst>
      <p:ext uri="{BB962C8B-B14F-4D97-AF65-F5344CB8AC3E}">
        <p14:creationId xmlns:p14="http://schemas.microsoft.com/office/powerpoint/2010/main" val="77949993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b="1" dirty="0"/>
              <a:t>Иммобилизация</a:t>
            </a:r>
            <a:endParaRPr lang="ru-RU" dirty="0"/>
          </a:p>
        </p:txBody>
      </p:sp>
      <p:sp>
        <p:nvSpPr>
          <p:cNvPr id="9" name="Содержимое 6"/>
          <p:cNvSpPr>
            <a:spLocks noGrp="1"/>
          </p:cNvSpPr>
          <p:nvPr>
            <p:ph sz="half" idx="1"/>
          </p:nvPr>
        </p:nvSpPr>
        <p:spPr>
          <a:xfrm>
            <a:off x="1981200" y="1714488"/>
            <a:ext cx="7186634" cy="4525962"/>
          </a:xfrm>
        </p:spPr>
        <p:txBody>
          <a:bodyPr>
            <a:normAutofit fontScale="92500" lnSpcReduction="10000"/>
          </a:bodyPr>
          <a:lstStyle/>
          <a:p>
            <a:r>
              <a:rPr lang="ru-RU" dirty="0"/>
              <a:t>шины накладываются в физиологическом положении: для верхней конечности - с небольшим отведением в плечевом суставе и сгибании под углом 90 гр. в локтевом суставе,  для нижней конечности - с незначительным отведением бедра снаружи, небольшим сгибанием голени в коленном суставе и в перпендикулярном нахождении стопы по отношению к голени. </a:t>
            </a:r>
          </a:p>
          <a:p>
            <a:r>
              <a:rPr lang="ru-RU" dirty="0"/>
              <a:t>в местах костных выступов прокладывают слои ваты для предотвращения образования потертостей, пролежней;.</a:t>
            </a:r>
          </a:p>
        </p:txBody>
      </p:sp>
    </p:spTree>
    <p:extLst>
      <p:ext uri="{BB962C8B-B14F-4D97-AF65-F5344CB8AC3E}">
        <p14:creationId xmlns:p14="http://schemas.microsoft.com/office/powerpoint/2010/main" val="153873991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b="1" dirty="0"/>
              <a:t>Иммобилизация</a:t>
            </a:r>
            <a:endParaRPr lang="ru-RU" dirty="0"/>
          </a:p>
        </p:txBody>
      </p:sp>
      <p:sp>
        <p:nvSpPr>
          <p:cNvPr id="9" name="Содержимое 6"/>
          <p:cNvSpPr>
            <a:spLocks noGrp="1"/>
          </p:cNvSpPr>
          <p:nvPr>
            <p:ph sz="half" idx="1"/>
          </p:nvPr>
        </p:nvSpPr>
        <p:spPr>
          <a:xfrm>
            <a:off x="1981200" y="1714488"/>
            <a:ext cx="7186634" cy="4525962"/>
          </a:xfrm>
        </p:spPr>
        <p:txBody>
          <a:bodyPr>
            <a:normAutofit fontScale="85000" lnSpcReduction="20000"/>
          </a:bodyPr>
          <a:lstStyle/>
          <a:p>
            <a:r>
              <a:rPr lang="ru-RU" dirty="0"/>
              <a:t>фиксация шины производится материалом (бинт) от периферии к центру осторожно, чтобы не причинять дополнительную боль; </a:t>
            </a:r>
          </a:p>
          <a:p>
            <a:r>
              <a:rPr lang="ru-RU" dirty="0"/>
              <a:t>при фиксации шины не должно закрываться место наложения жгута (при открытых переломах сопровождающихся кровотечением), чтобы была возможность в любой момент ослабить жгут; </a:t>
            </a:r>
          </a:p>
          <a:p>
            <a:r>
              <a:rPr lang="ru-RU" dirty="0"/>
              <a:t>конечность с наложенной шиной перед транспортировкой в холодное время года должна быть обязательно утеплена с целью профилактики отморожений; </a:t>
            </a:r>
          </a:p>
          <a:p>
            <a:r>
              <a:rPr lang="ru-RU" dirty="0"/>
              <a:t>для контроля за кровообращением в конечностях концы пальцев кисти и стопы (если они не повреждены) оставляют свободными от повязки.</a:t>
            </a:r>
          </a:p>
        </p:txBody>
      </p:sp>
    </p:spTree>
    <p:extLst>
      <p:ext uri="{BB962C8B-B14F-4D97-AF65-F5344CB8AC3E}">
        <p14:creationId xmlns:p14="http://schemas.microsoft.com/office/powerpoint/2010/main" val="314223583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dirty="0"/>
          </a:p>
        </p:txBody>
      </p:sp>
      <p:pic>
        <p:nvPicPr>
          <p:cNvPr id="1026" name="Picture 2" descr="Иммобилизация - это... Что такое Иммобилизаци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4962" y="252686"/>
            <a:ext cx="9102077" cy="6371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979219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8" descr="Транспортировка пострадавших. Транспортные положения - презентация онлай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7569" y="332657"/>
            <a:ext cx="8001471" cy="5993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685067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Транспортировка пострадавших. Транспортные положения - презентация онлай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5561" y="404664"/>
            <a:ext cx="7719481" cy="5782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18408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Транспортировка пострадавших. Транспортные положения - презентация онлай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1585" y="404664"/>
            <a:ext cx="7787003" cy="5832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91362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Транспортировка пострадавших. Транспортные положения - презентация онлай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9617" y="620688"/>
            <a:ext cx="7334937" cy="5494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78126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67608" y="5013176"/>
            <a:ext cx="6624736" cy="1292696"/>
          </a:xfrm>
        </p:spPr>
        <p:txBody>
          <a:bodyPr>
            <a:normAutofit/>
          </a:bodyPr>
          <a:lstStyle/>
          <a:p>
            <a:pPr algn="ctr"/>
            <a:r>
              <a:rPr lang="ru-RU" sz="2800" dirty="0"/>
              <a:t>Не забывайте, Вас снимают!</a:t>
            </a:r>
          </a:p>
        </p:txBody>
      </p:sp>
      <p:pic>
        <p:nvPicPr>
          <p:cNvPr id="7170" name="Picture 2" descr="https://takiemedia.ru/wp-content/uploads/2020/04/spt_6_digest_12-06-2009_UPHHQNT_t1200-1024x6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2698" y="332656"/>
            <a:ext cx="8257758" cy="5257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444171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Рисунок 2">
            <a:extLst>
              <a:ext uri="{FF2B5EF4-FFF2-40B4-BE49-F238E27FC236}">
                <a16:creationId xmlns:a16="http://schemas.microsoft.com/office/drawing/2014/main" id="{C26EF158-D1F2-8028-358F-CC95365E837D}"/>
              </a:ext>
            </a:extLst>
          </p:cNvPr>
          <p:cNvSpPr>
            <a:spLocks noGrp="1"/>
          </p:cNvSpPr>
          <p:nvPr>
            <p:ph type="pic" idx="1"/>
          </p:nvPr>
        </p:nvSpPr>
        <p:spPr>
          <a:xfrm>
            <a:off x="1966912" y="2000755"/>
            <a:ext cx="7315200" cy="646331"/>
          </a:xfrm>
        </p:spPr>
        <p:txBody>
          <a:bodyPr/>
          <a:lstStyle/>
          <a:p>
            <a:pPr algn="ctr"/>
            <a:r>
              <a:rPr lang="ru-RU" dirty="0"/>
              <a:t>А теперь контроль знаний!!!</a:t>
            </a:r>
          </a:p>
        </p:txBody>
      </p:sp>
      <p:sp>
        <p:nvSpPr>
          <p:cNvPr id="6" name="TextBox 5">
            <a:extLst>
              <a:ext uri="{FF2B5EF4-FFF2-40B4-BE49-F238E27FC236}">
                <a16:creationId xmlns:a16="http://schemas.microsoft.com/office/drawing/2014/main" id="{E1DD2ED5-77DD-3A9C-6FE9-0AD476B65D6F}"/>
              </a:ext>
            </a:extLst>
          </p:cNvPr>
          <p:cNvSpPr txBox="1"/>
          <p:nvPr/>
        </p:nvSpPr>
        <p:spPr>
          <a:xfrm>
            <a:off x="2576511" y="4210915"/>
            <a:ext cx="6096000" cy="646331"/>
          </a:xfrm>
          <a:prstGeom prst="rect">
            <a:avLst/>
          </a:prstGeom>
          <a:noFill/>
        </p:spPr>
        <p:txBody>
          <a:bodyPr wrap="square">
            <a:spAutoFit/>
          </a:bodyPr>
          <a:lstStyle/>
          <a:p>
            <a:r>
              <a:rPr lang="en-US" dirty="0">
                <a:hlinkClick r:id="rId2"/>
              </a:rPr>
              <a:t>https://forms.yandex.ru/cloud/651e8bf0eb61463801f28978</a:t>
            </a:r>
            <a:endParaRPr lang="ru-RU" dirty="0"/>
          </a:p>
          <a:p>
            <a:endParaRPr lang="ru-RU" dirty="0"/>
          </a:p>
        </p:txBody>
      </p:sp>
      <p:sp>
        <p:nvSpPr>
          <p:cNvPr id="7" name="Стрелка: вниз 6">
            <a:extLst>
              <a:ext uri="{FF2B5EF4-FFF2-40B4-BE49-F238E27FC236}">
                <a16:creationId xmlns:a16="http://schemas.microsoft.com/office/drawing/2014/main" id="{A383C450-9082-1642-7772-993BEAF50733}"/>
              </a:ext>
            </a:extLst>
          </p:cNvPr>
          <p:cNvSpPr/>
          <p:nvPr/>
        </p:nvSpPr>
        <p:spPr>
          <a:xfrm>
            <a:off x="5362574" y="2893322"/>
            <a:ext cx="523875" cy="100965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60601378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Рисунок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70536" y="222659"/>
            <a:ext cx="295275" cy="648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Подзаголовок 6"/>
          <p:cNvSpPr txBox="1">
            <a:spLocks/>
          </p:cNvSpPr>
          <p:nvPr/>
        </p:nvSpPr>
        <p:spPr>
          <a:xfrm>
            <a:off x="975360" y="592864"/>
            <a:ext cx="7532914" cy="5994400"/>
          </a:xfrm>
          <a:prstGeom prst="rect">
            <a:avLst/>
          </a:prstGeom>
        </p:spPr>
        <p:txBody>
          <a:bodyPr>
            <a:normAutofit/>
          </a:bodyPr>
          <a:lstStyle/>
          <a:p>
            <a:pPr>
              <a:spcBef>
                <a:spcPct val="20000"/>
              </a:spcBef>
              <a:defRPr/>
            </a:pPr>
            <a:endParaRPr lang="ru-RU" sz="1200" dirty="0">
              <a:solidFill>
                <a:schemeClr val="tx1">
                  <a:lumMod val="75000"/>
                  <a:lumOff val="25000"/>
                </a:schemeClr>
              </a:solidFill>
            </a:endParaRPr>
          </a:p>
          <a:p>
            <a:pPr>
              <a:spcBef>
                <a:spcPct val="20000"/>
              </a:spcBef>
              <a:defRPr/>
            </a:pPr>
            <a:endParaRPr lang="en-US" sz="1200" dirty="0">
              <a:solidFill>
                <a:schemeClr val="tx1">
                  <a:lumMod val="75000"/>
                  <a:lumOff val="25000"/>
                </a:schemeClr>
              </a:solidFill>
            </a:endParaRPr>
          </a:p>
        </p:txBody>
      </p:sp>
      <p:sp>
        <p:nvSpPr>
          <p:cNvPr id="3" name="Прямоугольник 2"/>
          <p:cNvSpPr/>
          <p:nvPr/>
        </p:nvSpPr>
        <p:spPr>
          <a:xfrm>
            <a:off x="3048000" y="2413338"/>
            <a:ext cx="6096000" cy="923330"/>
          </a:xfrm>
          <a:prstGeom prst="rect">
            <a:avLst/>
          </a:prstGeom>
        </p:spPr>
        <p:txBody>
          <a:bodyPr>
            <a:spAutoFit/>
          </a:bodyPr>
          <a:lstStyle/>
          <a:p>
            <a:r>
              <a:rPr lang="ru-RU" dirty="0"/>
              <a:t>Успех – это успеть!</a:t>
            </a:r>
          </a:p>
          <a:p>
            <a:endParaRPr lang="ru-RU" dirty="0"/>
          </a:p>
          <a:p>
            <a:pPr algn="ctr"/>
            <a:r>
              <a:rPr lang="ru-RU" dirty="0" err="1"/>
              <a:t>М.Цветаева</a:t>
            </a:r>
            <a:endParaRPr lang="ru-RU" dirty="0"/>
          </a:p>
        </p:txBody>
      </p:sp>
      <p:pic>
        <p:nvPicPr>
          <p:cNvPr id="17410" name="Picture 2" descr="Марина Цветаева: Век мой – враг мой, век мой – ад/Писатели/Библиотек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8339" y="4535114"/>
            <a:ext cx="2052150" cy="2052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202166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687</TotalTime>
  <Words>9541</Words>
  <Application>Microsoft Office PowerPoint</Application>
  <PresentationFormat>Широкоэкранный</PresentationFormat>
  <Paragraphs>765</Paragraphs>
  <Slides>131</Slides>
  <Notes>29</Notes>
  <HiddenSlides>0</HiddenSlides>
  <MMClips>0</MMClips>
  <ScaleCrop>false</ScaleCrop>
  <HeadingPairs>
    <vt:vector size="6" baseType="variant">
      <vt:variant>
        <vt:lpstr>Использованные шрифты</vt:lpstr>
      </vt:variant>
      <vt:variant>
        <vt:i4>8</vt:i4>
      </vt:variant>
      <vt:variant>
        <vt:lpstr>Тема</vt:lpstr>
      </vt:variant>
      <vt:variant>
        <vt:i4>2</vt:i4>
      </vt:variant>
      <vt:variant>
        <vt:lpstr>Заголовки слайдов</vt:lpstr>
      </vt:variant>
      <vt:variant>
        <vt:i4>131</vt:i4>
      </vt:variant>
    </vt:vector>
  </HeadingPairs>
  <TitlesOfParts>
    <vt:vector size="141" baseType="lpstr">
      <vt:lpstr>Arial</vt:lpstr>
      <vt:lpstr>Arial Black</vt:lpstr>
      <vt:lpstr>Calibri</vt:lpstr>
      <vt:lpstr>Calibri Light</vt:lpstr>
      <vt:lpstr>PT Sans</vt:lpstr>
      <vt:lpstr>Times New Roman</vt:lpstr>
      <vt:lpstr>Wingdings</vt:lpstr>
      <vt:lpstr>Wingdings 2</vt:lpstr>
      <vt:lpstr>Тема Office</vt:lpstr>
      <vt:lpstr>1_Тема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Сердечно-легочная реанимация</vt:lpstr>
      <vt:lpstr>В процессе умирания следующие стадии:</vt:lpstr>
      <vt:lpstr>Агония</vt:lpstr>
      <vt:lpstr>Клиническая смерть –патологические изменения во всех органах и системах носят полностью обратимый характер. </vt:lpstr>
      <vt:lpstr>Диагностика клинической смерти</vt:lpstr>
      <vt:lpstr>Пальпация пульса на сонной артерии  (&lt; 10 сек) </vt:lpstr>
      <vt:lpstr>Пальпация пульса у детей</vt:lpstr>
      <vt:lpstr>Цепь выживания  (Chain of Survival) </vt:lpstr>
      <vt:lpstr>Факторы, влияющие на выживаемость</vt:lpstr>
      <vt:lpstr>Последовательность базовых реанимационных мероприятий</vt:lpstr>
      <vt:lpstr>Без сознания</vt:lpstr>
      <vt:lpstr>       не дышит или гаспинг-дыхание послать за помощью, если возможно за АНД вызвать 112 пальпация пульса на сонных или других артериях не является точным методом определения наличия или отсутствия кровообращения (только профессионалам не более 10 сек)</vt:lpstr>
      <vt:lpstr>Компрессии грудной клетки</vt:lpstr>
      <vt:lpstr>Место соприкосновения руки и грудины при непрямом массаже сердца </vt:lpstr>
      <vt:lpstr>Альтернативная позиция )</vt:lpstr>
      <vt:lpstr>Компрессии грудной клетки у детей</vt:lpstr>
      <vt:lpstr>Искусственные вдохи</vt:lpstr>
      <vt:lpstr>Когда и кого звать на помощь?</vt:lpstr>
      <vt:lpstr>Алгоритм применения АНД</vt:lpstr>
      <vt:lpstr>Жизненно важное звено в цепи выживания</vt:lpstr>
      <vt:lpstr>Прекардиальный удар  не проводится, если есть дефибриллятор</vt:lpstr>
      <vt:lpstr>Презентация PowerPoint</vt:lpstr>
      <vt:lpstr>Презентация PowerPoint</vt:lpstr>
      <vt:lpstr>Презентация PowerPoint</vt:lpstr>
      <vt:lpstr>Презентация PowerPoint</vt:lpstr>
      <vt:lpstr>Порядок оказания первой помощи при частичном и полном нарушении проходимости верхних дыхательных путей, вызванном инородным телом у пострадавших в сознании, без сознания.</vt:lpstr>
      <vt:lpstr>Презентация PowerPoint</vt:lpstr>
      <vt:lpstr>Презентация PowerPoint</vt:lpstr>
      <vt:lpstr>Презентация PowerPoint</vt:lpstr>
      <vt:lpstr>Презентация PowerPoint</vt:lpstr>
      <vt:lpstr>Презентация PowerPoint</vt:lpstr>
      <vt:lpstr>При неэффективном приеме Геймлиха переходи к СЛР</vt:lpstr>
      <vt:lpstr> Перегревание = Тепловой удар </vt:lpstr>
      <vt:lpstr> Клиническая картина теплового удара. </vt:lpstr>
      <vt:lpstr>Оказание помощи</vt:lpstr>
      <vt:lpstr>ОЖОГИ (термические и химические)</vt:lpstr>
      <vt:lpstr>Ожоги </vt:lpstr>
      <vt:lpstr>Термический ожог</vt:lpstr>
      <vt:lpstr>Термический ожог</vt:lpstr>
      <vt:lpstr>Химические ожоги</vt:lpstr>
      <vt:lpstr>Отморожения</vt:lpstr>
      <vt:lpstr>Отморожения</vt:lpstr>
      <vt:lpstr>Отморожения</vt:lpstr>
      <vt:lpstr>Отморожения</vt:lpstr>
      <vt:lpstr>Электротравма</vt:lpstr>
      <vt:lpstr>Презентация PowerPoint</vt:lpstr>
      <vt:lpstr>Виды электротравмы   </vt:lpstr>
      <vt:lpstr>ОКАЗАНИЕ   ПОМОЩИ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Ушиб</vt:lpstr>
      <vt:lpstr>Рана</vt:lpstr>
      <vt:lpstr>Вывих</vt:lpstr>
      <vt:lpstr>Переломы костей</vt:lpstr>
      <vt:lpstr>Травма головы</vt:lpstr>
      <vt:lpstr>Травмы шеи. Помощь.</vt:lpstr>
      <vt:lpstr>Травмы живота</vt:lpstr>
      <vt:lpstr>Травмы живота</vt:lpstr>
      <vt:lpstr>Выпадении органов брюшной полости</vt:lpstr>
      <vt:lpstr>Инородное тела в ране</vt:lpstr>
      <vt:lpstr>Виды кровотечения</vt:lpstr>
      <vt:lpstr>Остановка кровотечения</vt:lpstr>
      <vt:lpstr>Прямое давление на рану.</vt:lpstr>
      <vt:lpstr>Давящая повязка</vt:lpstr>
      <vt:lpstr>пальцевое прижатие артерии</vt:lpstr>
      <vt:lpstr>Презентация PowerPoint</vt:lpstr>
      <vt:lpstr>Метод сгибания  конечностей</vt:lpstr>
      <vt:lpstr>Наложение жгута</vt:lpstr>
      <vt:lpstr>Оказание первой помощи при носовом кровотечении</vt:lpstr>
      <vt:lpstr>Иммобилизация</vt:lpstr>
      <vt:lpstr>Иммобилизация</vt:lpstr>
      <vt:lpstr>Иммобилизация</vt:lpstr>
      <vt:lpstr>Презентация PowerPoint</vt:lpstr>
      <vt:lpstr>Презентация PowerPoint</vt:lpstr>
      <vt:lpstr>Презентация PowerPoint</vt:lpstr>
      <vt:lpstr>Презентация PowerPoint</vt:lpstr>
      <vt:lpstr>Презентация PowerPoint</vt:lpstr>
      <vt:lpstr>Не забывайте, Вас снимают!</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Учетная запись Майкрософт</dc:creator>
  <cp:lastModifiedBy>Держинский Николай Владимирович</cp:lastModifiedBy>
  <cp:revision>37</cp:revision>
  <dcterms:created xsi:type="dcterms:W3CDTF">2021-03-03T09:55:55Z</dcterms:created>
  <dcterms:modified xsi:type="dcterms:W3CDTF">2023-10-05T12:27:11Z</dcterms:modified>
</cp:coreProperties>
</file>