
<file path=[Content_Types].xml><?xml version="1.0" encoding="utf-8"?>
<Types xmlns="http://schemas.openxmlformats.org/package/2006/content-types">
  <Default Extension="png" ContentType="image/png"/>
  <Default Extension="opdownload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0" r:id="rId3"/>
    <p:sldId id="261" r:id="rId4"/>
    <p:sldId id="263" r:id="rId5"/>
    <p:sldId id="257" r:id="rId6"/>
    <p:sldId id="266" r:id="rId7"/>
    <p:sldId id="277" r:id="rId8"/>
    <p:sldId id="262" r:id="rId9"/>
    <p:sldId id="267" r:id="rId10"/>
    <p:sldId id="282" r:id="rId11"/>
    <p:sldId id="268" r:id="rId12"/>
    <p:sldId id="269" r:id="rId13"/>
    <p:sldId id="270" r:id="rId14"/>
    <p:sldId id="271" r:id="rId15"/>
    <p:sldId id="272" r:id="rId16"/>
    <p:sldId id="273" r:id="rId17"/>
    <p:sldId id="278" r:id="rId18"/>
    <p:sldId id="274" r:id="rId19"/>
    <p:sldId id="279" r:id="rId20"/>
    <p:sldId id="280" r:id="rId21"/>
    <p:sldId id="281" r:id="rId22"/>
    <p:sldId id="283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97F929-6CAE-4448-9FC0-457DF503AA9C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7B473CC-8411-4270-B76E-E0741A542A25}">
      <dgm:prSet phldrT="[Текст]"/>
      <dgm:spPr/>
      <dgm:t>
        <a:bodyPr/>
        <a:lstStyle/>
        <a:p>
          <a:r>
            <a:rPr lang="ru-RU" dirty="0" smtClean="0"/>
            <a:t>Первичная </a:t>
          </a:r>
          <a:endParaRPr lang="ru-RU" dirty="0"/>
        </a:p>
      </dgm:t>
    </dgm:pt>
    <dgm:pt modelId="{AAC29997-95E7-411C-B6FC-DCA418F64794}" type="parTrans" cxnId="{1F44980D-D805-48EB-85DC-F0E7898ECEB5}">
      <dgm:prSet/>
      <dgm:spPr/>
      <dgm:t>
        <a:bodyPr/>
        <a:lstStyle/>
        <a:p>
          <a:endParaRPr lang="ru-RU"/>
        </a:p>
      </dgm:t>
    </dgm:pt>
    <dgm:pt modelId="{CD3D9DB7-5446-49EB-AE66-FA81359CE948}" type="sibTrans" cxnId="{1F44980D-D805-48EB-85DC-F0E7898ECEB5}">
      <dgm:prSet/>
      <dgm:spPr/>
      <dgm:t>
        <a:bodyPr/>
        <a:lstStyle/>
        <a:p>
          <a:endParaRPr lang="ru-RU"/>
        </a:p>
      </dgm:t>
    </dgm:pt>
    <dgm:pt modelId="{FFFDC204-4FE7-4D6C-8D16-96886C77A4BC}">
      <dgm:prSet/>
      <dgm:spPr/>
      <dgm:t>
        <a:bodyPr/>
        <a:lstStyle/>
        <a:p>
          <a:r>
            <a:rPr lang="ru-RU" dirty="0" smtClean="0"/>
            <a:t>Периодическая </a:t>
          </a:r>
          <a:endParaRPr lang="ru-RU" dirty="0"/>
        </a:p>
      </dgm:t>
    </dgm:pt>
    <dgm:pt modelId="{0D004CC6-BC53-4F71-B720-34FF1EF1BC09}" type="parTrans" cxnId="{1A4BE539-F8F3-4191-93CD-B974E5EEDB62}">
      <dgm:prSet/>
      <dgm:spPr/>
      <dgm:t>
        <a:bodyPr/>
        <a:lstStyle/>
        <a:p>
          <a:endParaRPr lang="ru-RU"/>
        </a:p>
      </dgm:t>
    </dgm:pt>
    <dgm:pt modelId="{8C34FEE1-3FEF-41E0-97E5-6FB97313A207}" type="sibTrans" cxnId="{1A4BE539-F8F3-4191-93CD-B974E5EEDB62}">
      <dgm:prSet/>
      <dgm:spPr/>
      <dgm:t>
        <a:bodyPr/>
        <a:lstStyle/>
        <a:p>
          <a:endParaRPr lang="ru-RU"/>
        </a:p>
      </dgm:t>
    </dgm:pt>
    <dgm:pt modelId="{EDFA5F55-4160-4896-BCE4-839AA9F78102}">
      <dgm:prSet/>
      <dgm:spPr/>
      <dgm:t>
        <a:bodyPr/>
        <a:lstStyle/>
        <a:p>
          <a:r>
            <a:rPr lang="ru-RU" dirty="0" smtClean="0"/>
            <a:t>Первичная специализированная </a:t>
          </a:r>
          <a:endParaRPr lang="ru-RU" dirty="0"/>
        </a:p>
      </dgm:t>
    </dgm:pt>
    <dgm:pt modelId="{8AFA19F7-E966-4994-BF85-049E286A73D2}" type="parTrans" cxnId="{FE27B315-65CC-40BE-8935-2D291B528EDE}">
      <dgm:prSet/>
      <dgm:spPr/>
      <dgm:t>
        <a:bodyPr/>
        <a:lstStyle/>
        <a:p>
          <a:endParaRPr lang="ru-RU"/>
        </a:p>
      </dgm:t>
    </dgm:pt>
    <dgm:pt modelId="{765BAC9D-5872-4D35-8F56-EAC9A5058031}" type="sibTrans" cxnId="{FE27B315-65CC-40BE-8935-2D291B528EDE}">
      <dgm:prSet/>
      <dgm:spPr/>
      <dgm:t>
        <a:bodyPr/>
        <a:lstStyle/>
        <a:p>
          <a:endParaRPr lang="ru-RU"/>
        </a:p>
      </dgm:t>
    </dgm:pt>
    <dgm:pt modelId="{9A4490F2-268E-4686-9ADD-C5E727B43792}">
      <dgm:prSet/>
      <dgm:spPr/>
      <dgm:t>
        <a:bodyPr/>
        <a:lstStyle/>
        <a:p>
          <a:r>
            <a:rPr lang="ru-RU" dirty="0" smtClean="0"/>
            <a:t>Проводится очно, 3 этапа:                                                                                                                                                   1. Тестирование;                                                                                                                                                                     2. оценка практических навыков (умений) в симулированных условиях;                                                                                                     3. решение ситуационных задач.</a:t>
          </a:r>
          <a:endParaRPr lang="ru-RU" dirty="0"/>
        </a:p>
      </dgm:t>
    </dgm:pt>
    <dgm:pt modelId="{004BA1A2-9267-4E2D-A2DD-FBD284346AB3}" type="parTrans" cxnId="{0B541E46-3F8B-4CE7-899D-7D3B4E852478}">
      <dgm:prSet/>
      <dgm:spPr/>
      <dgm:t>
        <a:bodyPr/>
        <a:lstStyle/>
        <a:p>
          <a:endParaRPr lang="ru-RU"/>
        </a:p>
      </dgm:t>
    </dgm:pt>
    <dgm:pt modelId="{705695F4-C48B-4346-ABCC-1CDD1F510D88}" type="sibTrans" cxnId="{0B541E46-3F8B-4CE7-899D-7D3B4E852478}">
      <dgm:prSet/>
      <dgm:spPr/>
      <dgm:t>
        <a:bodyPr/>
        <a:lstStyle/>
        <a:p>
          <a:endParaRPr lang="ru-RU"/>
        </a:p>
      </dgm:t>
    </dgm:pt>
    <dgm:pt modelId="{8FBB5534-AB90-47BB-81AA-5CFD949DF908}">
      <dgm:prSet/>
      <dgm:spPr/>
      <dgm:t>
        <a:bodyPr/>
        <a:lstStyle/>
        <a:p>
          <a:r>
            <a:rPr lang="ru-RU" dirty="0" smtClean="0"/>
            <a:t>Проводится дистанционно.  Это оценка портфолио.</a:t>
          </a:r>
          <a:endParaRPr lang="ru-RU" dirty="0"/>
        </a:p>
      </dgm:t>
    </dgm:pt>
    <dgm:pt modelId="{B7BB088D-98BA-4CC7-9AAA-421821537573}" type="parTrans" cxnId="{669345D7-0A2D-4C3F-B52A-69CC7C56F5F7}">
      <dgm:prSet/>
      <dgm:spPr/>
      <dgm:t>
        <a:bodyPr/>
        <a:lstStyle/>
        <a:p>
          <a:endParaRPr lang="ru-RU"/>
        </a:p>
      </dgm:t>
    </dgm:pt>
    <dgm:pt modelId="{EBD6408D-C4F1-4BDB-9868-0A7C71BC7ED1}" type="sibTrans" cxnId="{669345D7-0A2D-4C3F-B52A-69CC7C56F5F7}">
      <dgm:prSet/>
      <dgm:spPr/>
      <dgm:t>
        <a:bodyPr/>
        <a:lstStyle/>
        <a:p>
          <a:endParaRPr lang="ru-RU"/>
        </a:p>
      </dgm:t>
    </dgm:pt>
    <dgm:pt modelId="{CE8B6EBB-1311-453E-8CD3-2E7C0BD21DF9}">
      <dgm:prSet/>
      <dgm:spPr/>
      <dgm:t>
        <a:bodyPr/>
        <a:lstStyle/>
        <a:p>
          <a:r>
            <a:rPr lang="ru-RU" dirty="0" smtClean="0"/>
            <a:t>Портфолио состоит из:                                                                                                                      1. Оценочный лист от работодателя;                                                                                                               2. Отчет о профессиональных достижениях;                                                                                                  3. Сведения о повышении квалификации в рамках непрерывного профессионального развития </a:t>
          </a:r>
          <a:endParaRPr lang="ru-RU" dirty="0"/>
        </a:p>
      </dgm:t>
    </dgm:pt>
    <dgm:pt modelId="{3855CB34-501D-444C-84F3-98BFCBA6D282}" type="parTrans" cxnId="{A56E952D-84E6-4EE4-A378-EB289BE665C1}">
      <dgm:prSet/>
      <dgm:spPr/>
      <dgm:t>
        <a:bodyPr/>
        <a:lstStyle/>
        <a:p>
          <a:endParaRPr lang="ru-RU"/>
        </a:p>
      </dgm:t>
    </dgm:pt>
    <dgm:pt modelId="{987F97FA-F0EB-43E0-BA6B-295AAF5FFEA9}" type="sibTrans" cxnId="{A56E952D-84E6-4EE4-A378-EB289BE665C1}">
      <dgm:prSet/>
      <dgm:spPr/>
      <dgm:t>
        <a:bodyPr/>
        <a:lstStyle/>
        <a:p>
          <a:endParaRPr lang="ru-RU"/>
        </a:p>
      </dgm:t>
    </dgm:pt>
    <dgm:pt modelId="{63CF5334-F45B-49A9-9CF3-8FB59AF71AD5}">
      <dgm:prSet phldrT="[Текст]"/>
      <dgm:spPr/>
      <dgm:t>
        <a:bodyPr/>
        <a:lstStyle/>
        <a:p>
          <a:r>
            <a:rPr lang="ru-RU" dirty="0" smtClean="0"/>
            <a:t>Проводится очно, 3 этапа:                                                                                                                                 1. Тестирование;                                                                                                                                                                  2. оценка практических навыков (умений) в симулированных условиях;                                                                                                                   3. решение ситуационных задач.</a:t>
          </a:r>
          <a:endParaRPr lang="ru-RU" dirty="0"/>
        </a:p>
      </dgm:t>
    </dgm:pt>
    <dgm:pt modelId="{D6179B48-9E5B-46FA-AD92-DF5F6667ADD2}" type="sibTrans" cxnId="{F8809D46-925C-43B7-A4A3-849463C9392D}">
      <dgm:prSet/>
      <dgm:spPr/>
      <dgm:t>
        <a:bodyPr/>
        <a:lstStyle/>
        <a:p>
          <a:endParaRPr lang="ru-RU"/>
        </a:p>
      </dgm:t>
    </dgm:pt>
    <dgm:pt modelId="{A531D9EB-BBDA-4BFC-8109-7ACB107439ED}" type="parTrans" cxnId="{F8809D46-925C-43B7-A4A3-849463C9392D}">
      <dgm:prSet/>
      <dgm:spPr/>
      <dgm:t>
        <a:bodyPr/>
        <a:lstStyle/>
        <a:p>
          <a:endParaRPr lang="ru-RU"/>
        </a:p>
      </dgm:t>
    </dgm:pt>
    <dgm:pt modelId="{51D4950B-9569-4D27-9F16-01474F26255C}" type="pres">
      <dgm:prSet presAssocID="{AA97F929-6CAE-4448-9FC0-457DF503AA9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E51D3C9-D876-46F2-8A94-783C5B03F2C3}" type="pres">
      <dgm:prSet presAssocID="{07B473CC-8411-4270-B76E-E0741A542A25}" presName="linNode" presStyleCnt="0"/>
      <dgm:spPr/>
    </dgm:pt>
    <dgm:pt modelId="{40D106D5-F00C-4B82-A1B6-0E37F726F392}" type="pres">
      <dgm:prSet presAssocID="{07B473CC-8411-4270-B76E-E0741A542A25}" presName="parentText" presStyleLbl="node1" presStyleIdx="0" presStyleCnt="3" custScaleY="76297" custLinFactNeighborX="196" custLinFactNeighborY="-29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712AD8-2520-4282-853E-A9F192D26627}" type="pres">
      <dgm:prSet presAssocID="{07B473CC-8411-4270-B76E-E0741A542A25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E3617-896F-41D8-A0BF-97D2B0AF6F1D}" type="pres">
      <dgm:prSet presAssocID="{CD3D9DB7-5446-49EB-AE66-FA81359CE948}" presName="sp" presStyleCnt="0"/>
      <dgm:spPr/>
    </dgm:pt>
    <dgm:pt modelId="{87BE591B-2A73-4930-927E-195476147DAF}" type="pres">
      <dgm:prSet presAssocID="{EDFA5F55-4160-4896-BCE4-839AA9F78102}" presName="linNode" presStyleCnt="0"/>
      <dgm:spPr/>
    </dgm:pt>
    <dgm:pt modelId="{8198E98D-E924-4A7E-8288-B89F3BDF984C}" type="pres">
      <dgm:prSet presAssocID="{EDFA5F55-4160-4896-BCE4-839AA9F78102}" presName="parentText" presStyleLbl="node1" presStyleIdx="1" presStyleCnt="3" custScaleY="742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CC9889-843B-489B-8FB8-CC6A6A8F9F48}" type="pres">
      <dgm:prSet presAssocID="{EDFA5F55-4160-4896-BCE4-839AA9F78102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D6431E-CC82-4B4E-84B6-DDEAFC2ADD0A}" type="pres">
      <dgm:prSet presAssocID="{765BAC9D-5872-4D35-8F56-EAC9A5058031}" presName="sp" presStyleCnt="0"/>
      <dgm:spPr/>
    </dgm:pt>
    <dgm:pt modelId="{94B647E5-1451-4D75-BC79-BC06FD2AA3E5}" type="pres">
      <dgm:prSet presAssocID="{FFFDC204-4FE7-4D6C-8D16-96886C77A4BC}" presName="linNode" presStyleCnt="0"/>
      <dgm:spPr/>
    </dgm:pt>
    <dgm:pt modelId="{040E0A34-326C-47C8-8F58-CD1E1CA56CC4}" type="pres">
      <dgm:prSet presAssocID="{FFFDC204-4FE7-4D6C-8D16-96886C77A4BC}" presName="parentText" presStyleLbl="node1" presStyleIdx="2" presStyleCnt="3" custScaleY="695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9AD25D-BF48-401C-94ED-1FD442A66807}" type="pres">
      <dgm:prSet presAssocID="{FFFDC204-4FE7-4D6C-8D16-96886C77A4BC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541E46-3F8B-4CE7-899D-7D3B4E852478}" srcId="{EDFA5F55-4160-4896-BCE4-839AA9F78102}" destId="{9A4490F2-268E-4686-9ADD-C5E727B43792}" srcOrd="0" destOrd="0" parTransId="{004BA1A2-9267-4E2D-A2DD-FBD284346AB3}" sibTransId="{705695F4-C48B-4346-ABCC-1CDD1F510D88}"/>
    <dgm:cxn modelId="{F8809D46-925C-43B7-A4A3-849463C9392D}" srcId="{07B473CC-8411-4270-B76E-E0741A542A25}" destId="{63CF5334-F45B-49A9-9CF3-8FB59AF71AD5}" srcOrd="0" destOrd="0" parTransId="{A531D9EB-BBDA-4BFC-8109-7ACB107439ED}" sibTransId="{D6179B48-9E5B-46FA-AD92-DF5F6667ADD2}"/>
    <dgm:cxn modelId="{C430527F-9075-422D-8227-341D1ED35853}" type="presOf" srcId="{AA97F929-6CAE-4448-9FC0-457DF503AA9C}" destId="{51D4950B-9569-4D27-9F16-01474F26255C}" srcOrd="0" destOrd="0" presId="urn:microsoft.com/office/officeart/2005/8/layout/vList5"/>
    <dgm:cxn modelId="{ADB5307B-9CC7-4F0F-B8A6-C4A4EB70B200}" type="presOf" srcId="{CE8B6EBB-1311-453E-8CD3-2E7C0BD21DF9}" destId="{369AD25D-BF48-401C-94ED-1FD442A66807}" srcOrd="0" destOrd="1" presId="urn:microsoft.com/office/officeart/2005/8/layout/vList5"/>
    <dgm:cxn modelId="{5B1D953F-B8E9-4731-90C2-3073FC6C156E}" type="presOf" srcId="{07B473CC-8411-4270-B76E-E0741A542A25}" destId="{40D106D5-F00C-4B82-A1B6-0E37F726F392}" srcOrd="0" destOrd="0" presId="urn:microsoft.com/office/officeart/2005/8/layout/vList5"/>
    <dgm:cxn modelId="{669345D7-0A2D-4C3F-B52A-69CC7C56F5F7}" srcId="{FFFDC204-4FE7-4D6C-8D16-96886C77A4BC}" destId="{8FBB5534-AB90-47BB-81AA-5CFD949DF908}" srcOrd="0" destOrd="0" parTransId="{B7BB088D-98BA-4CC7-9AAA-421821537573}" sibTransId="{EBD6408D-C4F1-4BDB-9868-0A7C71BC7ED1}"/>
    <dgm:cxn modelId="{FE27B315-65CC-40BE-8935-2D291B528EDE}" srcId="{AA97F929-6CAE-4448-9FC0-457DF503AA9C}" destId="{EDFA5F55-4160-4896-BCE4-839AA9F78102}" srcOrd="1" destOrd="0" parTransId="{8AFA19F7-E966-4994-BF85-049E286A73D2}" sibTransId="{765BAC9D-5872-4D35-8F56-EAC9A5058031}"/>
    <dgm:cxn modelId="{7ACB7D07-FC01-46EF-9AF2-7EFDD9F5B60B}" type="presOf" srcId="{9A4490F2-268E-4686-9ADD-C5E727B43792}" destId="{5ECC9889-843B-489B-8FB8-CC6A6A8F9F48}" srcOrd="0" destOrd="0" presId="urn:microsoft.com/office/officeart/2005/8/layout/vList5"/>
    <dgm:cxn modelId="{75265A55-4399-4BC0-AD9E-6F0CB1623FD7}" type="presOf" srcId="{FFFDC204-4FE7-4D6C-8D16-96886C77A4BC}" destId="{040E0A34-326C-47C8-8F58-CD1E1CA56CC4}" srcOrd="0" destOrd="0" presId="urn:microsoft.com/office/officeart/2005/8/layout/vList5"/>
    <dgm:cxn modelId="{8BFFA237-FB8E-4501-9D8D-571CD9BFE33E}" type="presOf" srcId="{8FBB5534-AB90-47BB-81AA-5CFD949DF908}" destId="{369AD25D-BF48-401C-94ED-1FD442A66807}" srcOrd="0" destOrd="0" presId="urn:microsoft.com/office/officeart/2005/8/layout/vList5"/>
    <dgm:cxn modelId="{A56E952D-84E6-4EE4-A378-EB289BE665C1}" srcId="{FFFDC204-4FE7-4D6C-8D16-96886C77A4BC}" destId="{CE8B6EBB-1311-453E-8CD3-2E7C0BD21DF9}" srcOrd="1" destOrd="0" parTransId="{3855CB34-501D-444C-84F3-98BFCBA6D282}" sibTransId="{987F97FA-F0EB-43E0-BA6B-295AAF5FFEA9}"/>
    <dgm:cxn modelId="{295AD77E-2438-49F9-8AE0-ABB968361315}" type="presOf" srcId="{EDFA5F55-4160-4896-BCE4-839AA9F78102}" destId="{8198E98D-E924-4A7E-8288-B89F3BDF984C}" srcOrd="0" destOrd="0" presId="urn:microsoft.com/office/officeart/2005/8/layout/vList5"/>
    <dgm:cxn modelId="{BA899AA2-101D-4633-BC5D-A4D44B64DED8}" type="presOf" srcId="{63CF5334-F45B-49A9-9CF3-8FB59AF71AD5}" destId="{3B712AD8-2520-4282-853E-A9F192D26627}" srcOrd="0" destOrd="0" presId="urn:microsoft.com/office/officeart/2005/8/layout/vList5"/>
    <dgm:cxn modelId="{1F44980D-D805-48EB-85DC-F0E7898ECEB5}" srcId="{AA97F929-6CAE-4448-9FC0-457DF503AA9C}" destId="{07B473CC-8411-4270-B76E-E0741A542A25}" srcOrd="0" destOrd="0" parTransId="{AAC29997-95E7-411C-B6FC-DCA418F64794}" sibTransId="{CD3D9DB7-5446-49EB-AE66-FA81359CE948}"/>
    <dgm:cxn modelId="{1A4BE539-F8F3-4191-93CD-B974E5EEDB62}" srcId="{AA97F929-6CAE-4448-9FC0-457DF503AA9C}" destId="{FFFDC204-4FE7-4D6C-8D16-96886C77A4BC}" srcOrd="2" destOrd="0" parTransId="{0D004CC6-BC53-4F71-B720-34FF1EF1BC09}" sibTransId="{8C34FEE1-3FEF-41E0-97E5-6FB97313A207}"/>
    <dgm:cxn modelId="{996A514F-9FE2-4127-93EF-7FCB33ABC2A3}" type="presParOf" srcId="{51D4950B-9569-4D27-9F16-01474F26255C}" destId="{EE51D3C9-D876-46F2-8A94-783C5B03F2C3}" srcOrd="0" destOrd="0" presId="urn:microsoft.com/office/officeart/2005/8/layout/vList5"/>
    <dgm:cxn modelId="{DA47459B-6A8D-4D98-BE91-A89949D04EAA}" type="presParOf" srcId="{EE51D3C9-D876-46F2-8A94-783C5B03F2C3}" destId="{40D106D5-F00C-4B82-A1B6-0E37F726F392}" srcOrd="0" destOrd="0" presId="urn:microsoft.com/office/officeart/2005/8/layout/vList5"/>
    <dgm:cxn modelId="{AF893358-F407-4598-B1A2-ABBF06E0E76A}" type="presParOf" srcId="{EE51D3C9-D876-46F2-8A94-783C5B03F2C3}" destId="{3B712AD8-2520-4282-853E-A9F192D26627}" srcOrd="1" destOrd="0" presId="urn:microsoft.com/office/officeart/2005/8/layout/vList5"/>
    <dgm:cxn modelId="{4A6A5107-837E-4749-BAE9-202977E39650}" type="presParOf" srcId="{51D4950B-9569-4D27-9F16-01474F26255C}" destId="{6D9E3617-896F-41D8-A0BF-97D2B0AF6F1D}" srcOrd="1" destOrd="0" presId="urn:microsoft.com/office/officeart/2005/8/layout/vList5"/>
    <dgm:cxn modelId="{2CDC7C19-0C2A-4CB3-8293-8533814292F3}" type="presParOf" srcId="{51D4950B-9569-4D27-9F16-01474F26255C}" destId="{87BE591B-2A73-4930-927E-195476147DAF}" srcOrd="2" destOrd="0" presId="urn:microsoft.com/office/officeart/2005/8/layout/vList5"/>
    <dgm:cxn modelId="{6D0DC0CF-74A9-45CD-8D1E-0E77B0262016}" type="presParOf" srcId="{87BE591B-2A73-4930-927E-195476147DAF}" destId="{8198E98D-E924-4A7E-8288-B89F3BDF984C}" srcOrd="0" destOrd="0" presId="urn:microsoft.com/office/officeart/2005/8/layout/vList5"/>
    <dgm:cxn modelId="{70A46FC9-C7F0-417B-BAFC-D9EA46A4F5FF}" type="presParOf" srcId="{87BE591B-2A73-4930-927E-195476147DAF}" destId="{5ECC9889-843B-489B-8FB8-CC6A6A8F9F48}" srcOrd="1" destOrd="0" presId="urn:microsoft.com/office/officeart/2005/8/layout/vList5"/>
    <dgm:cxn modelId="{77F556DA-966F-49A9-94BE-523862C9E439}" type="presParOf" srcId="{51D4950B-9569-4D27-9F16-01474F26255C}" destId="{6ED6431E-CC82-4B4E-84B6-DDEAFC2ADD0A}" srcOrd="3" destOrd="0" presId="urn:microsoft.com/office/officeart/2005/8/layout/vList5"/>
    <dgm:cxn modelId="{4D51D566-E6F0-419E-B7A6-7D342134E6E7}" type="presParOf" srcId="{51D4950B-9569-4D27-9F16-01474F26255C}" destId="{94B647E5-1451-4D75-BC79-BC06FD2AA3E5}" srcOrd="4" destOrd="0" presId="urn:microsoft.com/office/officeart/2005/8/layout/vList5"/>
    <dgm:cxn modelId="{3EBE94F3-98A9-4232-9B21-B51ED059D670}" type="presParOf" srcId="{94B647E5-1451-4D75-BC79-BC06FD2AA3E5}" destId="{040E0A34-326C-47C8-8F58-CD1E1CA56CC4}" srcOrd="0" destOrd="0" presId="urn:microsoft.com/office/officeart/2005/8/layout/vList5"/>
    <dgm:cxn modelId="{ED664F6D-4314-459E-8842-E0271F77CA43}" type="presParOf" srcId="{94B647E5-1451-4D75-BC79-BC06FD2AA3E5}" destId="{369AD25D-BF48-401C-94ED-1FD442A6680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791127-E3CB-432C-94D8-FB5F1F27ED6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8A94A1-48DB-4CEA-ACC4-A819F0FDFE61}">
      <dgm:prSet phldrT="[Текст]"/>
      <dgm:spPr/>
      <dgm:t>
        <a:bodyPr/>
        <a:lstStyle/>
        <a:p>
          <a:r>
            <a:rPr lang="ru-RU" dirty="0" smtClean="0"/>
            <a:t>Самообразование</a:t>
          </a:r>
          <a:endParaRPr lang="ru-RU" dirty="0"/>
        </a:p>
      </dgm:t>
    </dgm:pt>
    <dgm:pt modelId="{ADD4C8CF-95D9-4699-ABD8-9D3CC3E743C5}" type="parTrans" cxnId="{B9DAC268-B9B3-47E9-8E1F-0F87BB331339}">
      <dgm:prSet/>
      <dgm:spPr/>
      <dgm:t>
        <a:bodyPr/>
        <a:lstStyle/>
        <a:p>
          <a:endParaRPr lang="ru-RU"/>
        </a:p>
      </dgm:t>
    </dgm:pt>
    <dgm:pt modelId="{3C71B153-ABA9-4FF7-B8C6-CD66EE04D8CC}" type="sibTrans" cxnId="{B9DAC268-B9B3-47E9-8E1F-0F87BB331339}">
      <dgm:prSet/>
      <dgm:spPr/>
      <dgm:t>
        <a:bodyPr/>
        <a:lstStyle/>
        <a:p>
          <a:endParaRPr lang="ru-RU"/>
        </a:p>
      </dgm:t>
    </dgm:pt>
    <dgm:pt modelId="{BD265FD1-2EC7-4B03-A144-D35B29D90B0E}">
      <dgm:prSet phldrT="[Текст]" custT="1"/>
      <dgm:spPr/>
      <dgm:t>
        <a:bodyPr/>
        <a:lstStyle/>
        <a:p>
          <a:r>
            <a:rPr lang="ru-RU" sz="1600" dirty="0" smtClean="0"/>
            <a:t>Интерактивные образовательные  модули</a:t>
          </a:r>
          <a:endParaRPr lang="ru-RU" sz="1600" dirty="0"/>
        </a:p>
      </dgm:t>
    </dgm:pt>
    <dgm:pt modelId="{101DB4FF-8D37-47A2-B6BD-231EE1196EA9}" type="parTrans" cxnId="{E3373E0B-D683-4FB8-A95F-10B406133BC4}">
      <dgm:prSet/>
      <dgm:spPr/>
      <dgm:t>
        <a:bodyPr/>
        <a:lstStyle/>
        <a:p>
          <a:endParaRPr lang="ru-RU"/>
        </a:p>
      </dgm:t>
    </dgm:pt>
    <dgm:pt modelId="{65903CB8-E3CE-42FA-9EA3-A43616F28274}" type="sibTrans" cxnId="{E3373E0B-D683-4FB8-A95F-10B406133BC4}">
      <dgm:prSet/>
      <dgm:spPr/>
      <dgm:t>
        <a:bodyPr/>
        <a:lstStyle/>
        <a:p>
          <a:endParaRPr lang="ru-RU"/>
        </a:p>
      </dgm:t>
    </dgm:pt>
    <dgm:pt modelId="{25B2DDC0-3B91-464C-A047-89C30CEB21D0}">
      <dgm:prSet phldrT="[Текст]" custT="1"/>
      <dgm:spPr/>
      <dgm:t>
        <a:bodyPr/>
        <a:lstStyle/>
        <a:p>
          <a:r>
            <a:rPr lang="ru-RU" sz="1600" dirty="0" smtClean="0"/>
            <a:t>Бесплатные </a:t>
          </a:r>
          <a:r>
            <a:rPr lang="ru-RU" sz="1600" dirty="0" err="1" smtClean="0"/>
            <a:t>вебинары</a:t>
          </a:r>
          <a:r>
            <a:rPr lang="ru-RU" sz="1600" dirty="0" smtClean="0"/>
            <a:t> на портале НМО</a:t>
          </a:r>
          <a:endParaRPr lang="ru-RU" sz="1600" dirty="0"/>
        </a:p>
      </dgm:t>
    </dgm:pt>
    <dgm:pt modelId="{96E97A0C-A0A6-4E94-A77F-7158321244DD}" type="parTrans" cxnId="{B3DA4486-AD80-4878-B4BD-242F464450B9}">
      <dgm:prSet/>
      <dgm:spPr/>
      <dgm:t>
        <a:bodyPr/>
        <a:lstStyle/>
        <a:p>
          <a:endParaRPr lang="ru-RU"/>
        </a:p>
      </dgm:t>
    </dgm:pt>
    <dgm:pt modelId="{286C4CBE-D680-42CE-980C-103750C8DDDF}" type="sibTrans" cxnId="{B3DA4486-AD80-4878-B4BD-242F464450B9}">
      <dgm:prSet/>
      <dgm:spPr/>
      <dgm:t>
        <a:bodyPr/>
        <a:lstStyle/>
        <a:p>
          <a:endParaRPr lang="ru-RU"/>
        </a:p>
      </dgm:t>
    </dgm:pt>
    <dgm:pt modelId="{49D555EC-4726-4F71-93E1-32D278C5B39B}">
      <dgm:prSet/>
      <dgm:spPr/>
      <dgm:t>
        <a:bodyPr/>
        <a:lstStyle/>
        <a:p>
          <a:r>
            <a:rPr lang="ru-RU" smtClean="0"/>
            <a:t>Формальное образование</a:t>
          </a:r>
          <a:endParaRPr lang="ru-RU" dirty="0"/>
        </a:p>
      </dgm:t>
    </dgm:pt>
    <dgm:pt modelId="{EA469A35-B8FA-463C-8568-CA4668ECE8C5}" type="parTrans" cxnId="{4DC03A26-7D1E-4FF8-BC96-867833F2DCB6}">
      <dgm:prSet/>
      <dgm:spPr/>
      <dgm:t>
        <a:bodyPr/>
        <a:lstStyle/>
        <a:p>
          <a:endParaRPr lang="ru-RU"/>
        </a:p>
      </dgm:t>
    </dgm:pt>
    <dgm:pt modelId="{E7AABBD2-D0BE-4404-AEA0-D168CD3DCCB6}" type="sibTrans" cxnId="{4DC03A26-7D1E-4FF8-BC96-867833F2DCB6}">
      <dgm:prSet/>
      <dgm:spPr/>
      <dgm:t>
        <a:bodyPr/>
        <a:lstStyle/>
        <a:p>
          <a:endParaRPr lang="ru-RU"/>
        </a:p>
      </dgm:t>
    </dgm:pt>
    <dgm:pt modelId="{1E4D0737-8369-48B5-8BB2-DEEFBCCAD7B1}">
      <dgm:prSet custT="1"/>
      <dgm:spPr/>
      <dgm:t>
        <a:bodyPr/>
        <a:lstStyle/>
        <a:p>
          <a:r>
            <a:rPr lang="ru-RU" sz="1600" dirty="0" smtClean="0"/>
            <a:t>Циклы ПК</a:t>
          </a:r>
          <a:endParaRPr lang="ru-RU" sz="1600" dirty="0"/>
        </a:p>
      </dgm:t>
    </dgm:pt>
    <dgm:pt modelId="{C440688F-1DF3-432D-9EA9-C44419DF9814}" type="parTrans" cxnId="{76E6D9F9-87B1-45D9-B840-34FED8347E35}">
      <dgm:prSet/>
      <dgm:spPr/>
      <dgm:t>
        <a:bodyPr/>
        <a:lstStyle/>
        <a:p>
          <a:endParaRPr lang="ru-RU"/>
        </a:p>
      </dgm:t>
    </dgm:pt>
    <dgm:pt modelId="{FF214EF5-0A81-4C98-890D-570B52D8D4FD}" type="sibTrans" cxnId="{76E6D9F9-87B1-45D9-B840-34FED8347E35}">
      <dgm:prSet/>
      <dgm:spPr/>
      <dgm:t>
        <a:bodyPr/>
        <a:lstStyle/>
        <a:p>
          <a:endParaRPr lang="ru-RU"/>
        </a:p>
      </dgm:t>
    </dgm:pt>
    <dgm:pt modelId="{5E83013C-0B71-4CE3-90F1-5FDB56661F75}">
      <dgm:prSet custT="1"/>
      <dgm:spPr/>
      <dgm:t>
        <a:bodyPr/>
        <a:lstStyle/>
        <a:p>
          <a:r>
            <a:rPr lang="ru-RU" sz="1600" dirty="0" smtClean="0"/>
            <a:t>36 часов 1 раз в год</a:t>
          </a:r>
          <a:endParaRPr lang="ru-RU" sz="1600" dirty="0"/>
        </a:p>
      </dgm:t>
    </dgm:pt>
    <dgm:pt modelId="{E1B4F33A-7BC1-4AD7-A3D1-148CC2A62EF8}" type="parTrans" cxnId="{D9137D59-989A-40FA-955D-1CBC608D50E3}">
      <dgm:prSet/>
      <dgm:spPr/>
      <dgm:t>
        <a:bodyPr/>
        <a:lstStyle/>
        <a:p>
          <a:endParaRPr lang="ru-RU"/>
        </a:p>
      </dgm:t>
    </dgm:pt>
    <dgm:pt modelId="{D4AC3CD8-87BF-4B20-BA2B-FB8F77DE6844}" type="sibTrans" cxnId="{D9137D59-989A-40FA-955D-1CBC608D50E3}">
      <dgm:prSet/>
      <dgm:spPr/>
      <dgm:t>
        <a:bodyPr/>
        <a:lstStyle/>
        <a:p>
          <a:endParaRPr lang="ru-RU"/>
        </a:p>
      </dgm:t>
    </dgm:pt>
    <dgm:pt modelId="{A9CEF9D3-EC2A-4CC7-A0AE-73CE95CFC43C}">
      <dgm:prSet custT="1"/>
      <dgm:spPr/>
      <dgm:t>
        <a:bodyPr/>
        <a:lstStyle/>
        <a:p>
          <a:r>
            <a:rPr lang="ru-RU" sz="1600" dirty="0" smtClean="0"/>
            <a:t>Всего 180 часов за 5 лет</a:t>
          </a:r>
          <a:endParaRPr lang="ru-RU" sz="1600" dirty="0"/>
        </a:p>
      </dgm:t>
    </dgm:pt>
    <dgm:pt modelId="{B7C419D8-AE89-4B34-9337-16869271C6BB}" type="parTrans" cxnId="{C1E0A683-AC30-40D4-9946-D2807C19647B}">
      <dgm:prSet/>
      <dgm:spPr/>
      <dgm:t>
        <a:bodyPr/>
        <a:lstStyle/>
        <a:p>
          <a:endParaRPr lang="ru-RU"/>
        </a:p>
      </dgm:t>
    </dgm:pt>
    <dgm:pt modelId="{01BE22E7-54AC-474C-A51C-73F9EED4E1F5}" type="sibTrans" cxnId="{C1E0A683-AC30-40D4-9946-D2807C19647B}">
      <dgm:prSet/>
      <dgm:spPr/>
      <dgm:t>
        <a:bodyPr/>
        <a:lstStyle/>
        <a:p>
          <a:endParaRPr lang="ru-RU"/>
        </a:p>
      </dgm:t>
    </dgm:pt>
    <dgm:pt modelId="{5D01ED49-1DEF-4B6E-BBE7-F8B9D9F5C307}">
      <dgm:prSet/>
      <dgm:spPr/>
      <dgm:t>
        <a:bodyPr/>
        <a:lstStyle/>
        <a:p>
          <a:r>
            <a:rPr lang="ru-RU" smtClean="0"/>
            <a:t>Неформальное образование</a:t>
          </a:r>
          <a:endParaRPr lang="ru-RU" dirty="0"/>
        </a:p>
      </dgm:t>
    </dgm:pt>
    <dgm:pt modelId="{34B0CBB8-9F40-45B2-8F4B-F5D16BEC5619}" type="parTrans" cxnId="{C3B6A158-AB97-4EAC-998D-2C67D0A9C50C}">
      <dgm:prSet/>
      <dgm:spPr/>
      <dgm:t>
        <a:bodyPr/>
        <a:lstStyle/>
        <a:p>
          <a:endParaRPr lang="ru-RU"/>
        </a:p>
      </dgm:t>
    </dgm:pt>
    <dgm:pt modelId="{A6C7D99D-6C80-4B7C-A3BB-CFB8FF28C385}" type="sibTrans" cxnId="{C3B6A158-AB97-4EAC-998D-2C67D0A9C50C}">
      <dgm:prSet/>
      <dgm:spPr/>
      <dgm:t>
        <a:bodyPr/>
        <a:lstStyle/>
        <a:p>
          <a:endParaRPr lang="ru-RU"/>
        </a:p>
      </dgm:t>
    </dgm:pt>
    <dgm:pt modelId="{0918D6A2-2568-4453-9126-EE268448C11F}">
      <dgm:prSet custT="1"/>
      <dgm:spPr/>
      <dgm:t>
        <a:bodyPr/>
        <a:lstStyle/>
        <a:p>
          <a:r>
            <a:rPr lang="ru-RU" sz="1600" dirty="0" smtClean="0"/>
            <a:t>Вебинары, конференции, интерактивные модули с начислением баллов НМО            </a:t>
          </a:r>
          <a:endParaRPr lang="ru-RU" sz="1600" dirty="0"/>
        </a:p>
      </dgm:t>
    </dgm:pt>
    <dgm:pt modelId="{A622E9EA-AB21-4162-9433-E61D9E7B831E}" type="parTrans" cxnId="{3CB691A3-9DEE-4A40-AFD2-C77E3B94D64E}">
      <dgm:prSet/>
      <dgm:spPr/>
      <dgm:t>
        <a:bodyPr/>
        <a:lstStyle/>
        <a:p>
          <a:endParaRPr lang="ru-RU"/>
        </a:p>
      </dgm:t>
    </dgm:pt>
    <dgm:pt modelId="{54D0CB4F-1A68-43FD-BD9F-D7CA9686716E}" type="sibTrans" cxnId="{3CB691A3-9DEE-4A40-AFD2-C77E3B94D64E}">
      <dgm:prSet/>
      <dgm:spPr/>
      <dgm:t>
        <a:bodyPr/>
        <a:lstStyle/>
        <a:p>
          <a:endParaRPr lang="ru-RU"/>
        </a:p>
      </dgm:t>
    </dgm:pt>
    <dgm:pt modelId="{E4341A29-3526-4395-AAE2-0D0A9CFEA279}">
      <dgm:prSet custT="1"/>
      <dgm:spPr/>
      <dgm:t>
        <a:bodyPr/>
        <a:lstStyle/>
        <a:p>
          <a:r>
            <a:rPr lang="ru-RU" sz="1600" dirty="0" smtClean="0"/>
            <a:t>14 баллов в год</a:t>
          </a:r>
          <a:endParaRPr lang="ru-RU" sz="1600" dirty="0"/>
        </a:p>
      </dgm:t>
    </dgm:pt>
    <dgm:pt modelId="{46859FF7-D39B-4C97-B81B-22E2DF15896F}" type="parTrans" cxnId="{C35606AB-4154-4003-8077-4AED267617B0}">
      <dgm:prSet/>
      <dgm:spPr/>
      <dgm:t>
        <a:bodyPr/>
        <a:lstStyle/>
        <a:p>
          <a:endParaRPr lang="ru-RU"/>
        </a:p>
      </dgm:t>
    </dgm:pt>
    <dgm:pt modelId="{9B94E267-58DD-4E63-9531-4D5E897534F1}" type="sibTrans" cxnId="{C35606AB-4154-4003-8077-4AED267617B0}">
      <dgm:prSet/>
      <dgm:spPr/>
      <dgm:t>
        <a:bodyPr/>
        <a:lstStyle/>
        <a:p>
          <a:endParaRPr lang="ru-RU"/>
        </a:p>
      </dgm:t>
    </dgm:pt>
    <dgm:pt modelId="{B99D392D-879D-4DFA-9B93-AD16556CA39A}">
      <dgm:prSet custT="1"/>
      <dgm:spPr/>
      <dgm:t>
        <a:bodyPr/>
        <a:lstStyle/>
        <a:p>
          <a:r>
            <a:rPr lang="ru-RU" sz="1600" dirty="0" smtClean="0"/>
            <a:t>Всего 70 часов за 5 лет</a:t>
          </a:r>
          <a:endParaRPr lang="ru-RU" sz="1600" dirty="0"/>
        </a:p>
      </dgm:t>
    </dgm:pt>
    <dgm:pt modelId="{F465625D-9F60-4D88-9DD7-48FCF9B25528}" type="parTrans" cxnId="{2D831B16-B734-4152-AEAA-4C5BDC062834}">
      <dgm:prSet/>
      <dgm:spPr/>
      <dgm:t>
        <a:bodyPr/>
        <a:lstStyle/>
        <a:p>
          <a:endParaRPr lang="ru-RU"/>
        </a:p>
      </dgm:t>
    </dgm:pt>
    <dgm:pt modelId="{FFEDB3F4-8463-41AF-AF04-3C6759BBAA13}" type="sibTrans" cxnId="{2D831B16-B734-4152-AEAA-4C5BDC062834}">
      <dgm:prSet/>
      <dgm:spPr/>
      <dgm:t>
        <a:bodyPr/>
        <a:lstStyle/>
        <a:p>
          <a:endParaRPr lang="ru-RU"/>
        </a:p>
      </dgm:t>
    </dgm:pt>
    <dgm:pt modelId="{FE785297-84F7-434A-8B10-8764B1DCC9D0}" type="pres">
      <dgm:prSet presAssocID="{00791127-E3CB-432C-94D8-FB5F1F27ED6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33F70D-7ED5-4F3A-96F6-0758C695C724}" type="pres">
      <dgm:prSet presAssocID="{49D555EC-4726-4F71-93E1-32D278C5B39B}" presName="composite" presStyleCnt="0"/>
      <dgm:spPr/>
    </dgm:pt>
    <dgm:pt modelId="{18EBD230-9A58-4CC7-A58F-BEFD0B5BE334}" type="pres">
      <dgm:prSet presAssocID="{49D555EC-4726-4F71-93E1-32D278C5B39B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91358-A8C4-470B-9443-0DB2F6BF2D07}" type="pres">
      <dgm:prSet presAssocID="{49D555EC-4726-4F71-93E1-32D278C5B39B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2D4CAA-3517-4F23-8093-28EF0F8A929A}" type="pres">
      <dgm:prSet presAssocID="{E7AABBD2-D0BE-4404-AEA0-D168CD3DCCB6}" presName="space" presStyleCnt="0"/>
      <dgm:spPr/>
    </dgm:pt>
    <dgm:pt modelId="{1C733F8E-5AFB-4E6E-8E18-FE5D2B405026}" type="pres">
      <dgm:prSet presAssocID="{5D01ED49-1DEF-4B6E-BBE7-F8B9D9F5C307}" presName="composite" presStyleCnt="0"/>
      <dgm:spPr/>
    </dgm:pt>
    <dgm:pt modelId="{DD128093-3560-4F44-8E9D-C9A508D07A0F}" type="pres">
      <dgm:prSet presAssocID="{5D01ED49-1DEF-4B6E-BBE7-F8B9D9F5C307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3F715B-0E32-469D-840A-58DE48CF3E14}" type="pres">
      <dgm:prSet presAssocID="{5D01ED49-1DEF-4B6E-BBE7-F8B9D9F5C307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34DB6-52A7-4C89-8B6D-FB8FC5E08C77}" type="pres">
      <dgm:prSet presAssocID="{A6C7D99D-6C80-4B7C-A3BB-CFB8FF28C385}" presName="space" presStyleCnt="0"/>
      <dgm:spPr/>
    </dgm:pt>
    <dgm:pt modelId="{204C8195-F6A9-4FDC-8C85-2BF6FAF38276}" type="pres">
      <dgm:prSet presAssocID="{9A8A94A1-48DB-4CEA-ACC4-A819F0FDFE61}" presName="composite" presStyleCnt="0"/>
      <dgm:spPr/>
    </dgm:pt>
    <dgm:pt modelId="{E8C267AA-7DA8-4F0D-841A-01F3D33AD276}" type="pres">
      <dgm:prSet presAssocID="{9A8A94A1-48DB-4CEA-ACC4-A819F0FDFE6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D4CB8D-FFC4-4902-AB04-A8B5DC5519E6}" type="pres">
      <dgm:prSet presAssocID="{9A8A94A1-48DB-4CEA-ACC4-A819F0FDFE6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831B16-B734-4152-AEAA-4C5BDC062834}" srcId="{5D01ED49-1DEF-4B6E-BBE7-F8B9D9F5C307}" destId="{B99D392D-879D-4DFA-9B93-AD16556CA39A}" srcOrd="2" destOrd="0" parTransId="{F465625D-9F60-4D88-9DD7-48FCF9B25528}" sibTransId="{FFEDB3F4-8463-41AF-AF04-3C6759BBAA13}"/>
    <dgm:cxn modelId="{24600128-1D24-431E-8216-955BB447015D}" type="presOf" srcId="{BD265FD1-2EC7-4B03-A144-D35B29D90B0E}" destId="{7AD4CB8D-FFC4-4902-AB04-A8B5DC5519E6}" srcOrd="0" destOrd="0" presId="urn:microsoft.com/office/officeart/2005/8/layout/hList1"/>
    <dgm:cxn modelId="{76E6D9F9-87B1-45D9-B840-34FED8347E35}" srcId="{49D555EC-4726-4F71-93E1-32D278C5B39B}" destId="{1E4D0737-8369-48B5-8BB2-DEEFBCCAD7B1}" srcOrd="0" destOrd="0" parTransId="{C440688F-1DF3-432D-9EA9-C44419DF9814}" sibTransId="{FF214EF5-0A81-4C98-890D-570B52D8D4FD}"/>
    <dgm:cxn modelId="{C3B6A158-AB97-4EAC-998D-2C67D0A9C50C}" srcId="{00791127-E3CB-432C-94D8-FB5F1F27ED6F}" destId="{5D01ED49-1DEF-4B6E-BBE7-F8B9D9F5C307}" srcOrd="1" destOrd="0" parTransId="{34B0CBB8-9F40-45B2-8F4B-F5D16BEC5619}" sibTransId="{A6C7D99D-6C80-4B7C-A3BB-CFB8FF28C385}"/>
    <dgm:cxn modelId="{C1E0A683-AC30-40D4-9946-D2807C19647B}" srcId="{49D555EC-4726-4F71-93E1-32D278C5B39B}" destId="{A9CEF9D3-EC2A-4CC7-A0AE-73CE95CFC43C}" srcOrd="2" destOrd="0" parTransId="{B7C419D8-AE89-4B34-9337-16869271C6BB}" sibTransId="{01BE22E7-54AC-474C-A51C-73F9EED4E1F5}"/>
    <dgm:cxn modelId="{B9DAC268-B9B3-47E9-8E1F-0F87BB331339}" srcId="{00791127-E3CB-432C-94D8-FB5F1F27ED6F}" destId="{9A8A94A1-48DB-4CEA-ACC4-A819F0FDFE61}" srcOrd="2" destOrd="0" parTransId="{ADD4C8CF-95D9-4699-ABD8-9D3CC3E743C5}" sibTransId="{3C71B153-ABA9-4FF7-B8C6-CD66EE04D8CC}"/>
    <dgm:cxn modelId="{E3373E0B-D683-4FB8-A95F-10B406133BC4}" srcId="{9A8A94A1-48DB-4CEA-ACC4-A819F0FDFE61}" destId="{BD265FD1-2EC7-4B03-A144-D35B29D90B0E}" srcOrd="0" destOrd="0" parTransId="{101DB4FF-8D37-47A2-B6BD-231EE1196EA9}" sibTransId="{65903CB8-E3CE-42FA-9EA3-A43616F28274}"/>
    <dgm:cxn modelId="{D8EB755B-6ABA-4C14-A4DA-956FF5A947FE}" type="presOf" srcId="{5E83013C-0B71-4CE3-90F1-5FDB56661F75}" destId="{B0091358-A8C4-470B-9443-0DB2F6BF2D07}" srcOrd="0" destOrd="1" presId="urn:microsoft.com/office/officeart/2005/8/layout/hList1"/>
    <dgm:cxn modelId="{DA1E2B5C-40EB-4C5D-9418-58725CBC7C0C}" type="presOf" srcId="{E4341A29-3526-4395-AAE2-0D0A9CFEA279}" destId="{C73F715B-0E32-469D-840A-58DE48CF3E14}" srcOrd="0" destOrd="1" presId="urn:microsoft.com/office/officeart/2005/8/layout/hList1"/>
    <dgm:cxn modelId="{C35606AB-4154-4003-8077-4AED267617B0}" srcId="{5D01ED49-1DEF-4B6E-BBE7-F8B9D9F5C307}" destId="{E4341A29-3526-4395-AAE2-0D0A9CFEA279}" srcOrd="1" destOrd="0" parTransId="{46859FF7-D39B-4C97-B81B-22E2DF15896F}" sibTransId="{9B94E267-58DD-4E63-9531-4D5E897534F1}"/>
    <dgm:cxn modelId="{1611C9B8-930D-4AB7-97DB-3C67036746D4}" type="presOf" srcId="{B99D392D-879D-4DFA-9B93-AD16556CA39A}" destId="{C73F715B-0E32-469D-840A-58DE48CF3E14}" srcOrd="0" destOrd="2" presId="urn:microsoft.com/office/officeart/2005/8/layout/hList1"/>
    <dgm:cxn modelId="{41834AFA-0BDE-444B-84F3-EDF43B2CBD2A}" type="presOf" srcId="{1E4D0737-8369-48B5-8BB2-DEEFBCCAD7B1}" destId="{B0091358-A8C4-470B-9443-0DB2F6BF2D07}" srcOrd="0" destOrd="0" presId="urn:microsoft.com/office/officeart/2005/8/layout/hList1"/>
    <dgm:cxn modelId="{91ECF7B2-A55D-40AB-BA12-A2E3A51F8FBF}" type="presOf" srcId="{A9CEF9D3-EC2A-4CC7-A0AE-73CE95CFC43C}" destId="{B0091358-A8C4-470B-9443-0DB2F6BF2D07}" srcOrd="0" destOrd="2" presId="urn:microsoft.com/office/officeart/2005/8/layout/hList1"/>
    <dgm:cxn modelId="{E9BA7BBE-603F-44B0-9ED8-98503C7FC8D7}" type="presOf" srcId="{5D01ED49-1DEF-4B6E-BBE7-F8B9D9F5C307}" destId="{DD128093-3560-4F44-8E9D-C9A508D07A0F}" srcOrd="0" destOrd="0" presId="urn:microsoft.com/office/officeart/2005/8/layout/hList1"/>
    <dgm:cxn modelId="{D9137D59-989A-40FA-955D-1CBC608D50E3}" srcId="{49D555EC-4726-4F71-93E1-32D278C5B39B}" destId="{5E83013C-0B71-4CE3-90F1-5FDB56661F75}" srcOrd="1" destOrd="0" parTransId="{E1B4F33A-7BC1-4AD7-A3D1-148CC2A62EF8}" sibTransId="{D4AC3CD8-87BF-4B20-BA2B-FB8F77DE6844}"/>
    <dgm:cxn modelId="{4DC03A26-7D1E-4FF8-BC96-867833F2DCB6}" srcId="{00791127-E3CB-432C-94D8-FB5F1F27ED6F}" destId="{49D555EC-4726-4F71-93E1-32D278C5B39B}" srcOrd="0" destOrd="0" parTransId="{EA469A35-B8FA-463C-8568-CA4668ECE8C5}" sibTransId="{E7AABBD2-D0BE-4404-AEA0-D168CD3DCCB6}"/>
    <dgm:cxn modelId="{B8967742-5324-44C3-8892-4CAA7AC32705}" type="presOf" srcId="{0918D6A2-2568-4453-9126-EE268448C11F}" destId="{C73F715B-0E32-469D-840A-58DE48CF3E14}" srcOrd="0" destOrd="0" presId="urn:microsoft.com/office/officeart/2005/8/layout/hList1"/>
    <dgm:cxn modelId="{525398E7-DC8C-4FD4-8132-15979171D120}" type="presOf" srcId="{9A8A94A1-48DB-4CEA-ACC4-A819F0FDFE61}" destId="{E8C267AA-7DA8-4F0D-841A-01F3D33AD276}" srcOrd="0" destOrd="0" presId="urn:microsoft.com/office/officeart/2005/8/layout/hList1"/>
    <dgm:cxn modelId="{3CB691A3-9DEE-4A40-AFD2-C77E3B94D64E}" srcId="{5D01ED49-1DEF-4B6E-BBE7-F8B9D9F5C307}" destId="{0918D6A2-2568-4453-9126-EE268448C11F}" srcOrd="0" destOrd="0" parTransId="{A622E9EA-AB21-4162-9433-E61D9E7B831E}" sibTransId="{54D0CB4F-1A68-43FD-BD9F-D7CA9686716E}"/>
    <dgm:cxn modelId="{C5F7133C-EA7F-4CE4-A54D-A5D0117B153D}" type="presOf" srcId="{25B2DDC0-3B91-464C-A047-89C30CEB21D0}" destId="{7AD4CB8D-FFC4-4902-AB04-A8B5DC5519E6}" srcOrd="0" destOrd="1" presId="urn:microsoft.com/office/officeart/2005/8/layout/hList1"/>
    <dgm:cxn modelId="{DBD8B7DA-C268-4CEB-9498-093A9A709D4F}" type="presOf" srcId="{00791127-E3CB-432C-94D8-FB5F1F27ED6F}" destId="{FE785297-84F7-434A-8B10-8764B1DCC9D0}" srcOrd="0" destOrd="0" presId="urn:microsoft.com/office/officeart/2005/8/layout/hList1"/>
    <dgm:cxn modelId="{6ADF03AD-919A-4887-BB98-B77BF4165C9D}" type="presOf" srcId="{49D555EC-4726-4F71-93E1-32D278C5B39B}" destId="{18EBD230-9A58-4CC7-A58F-BEFD0B5BE334}" srcOrd="0" destOrd="0" presId="urn:microsoft.com/office/officeart/2005/8/layout/hList1"/>
    <dgm:cxn modelId="{B3DA4486-AD80-4878-B4BD-242F464450B9}" srcId="{9A8A94A1-48DB-4CEA-ACC4-A819F0FDFE61}" destId="{25B2DDC0-3B91-464C-A047-89C30CEB21D0}" srcOrd="1" destOrd="0" parTransId="{96E97A0C-A0A6-4E94-A77F-7158321244DD}" sibTransId="{286C4CBE-D680-42CE-980C-103750C8DDDF}"/>
    <dgm:cxn modelId="{36FA6EE3-4378-42C2-B2E8-2A7DD8B4DD04}" type="presParOf" srcId="{FE785297-84F7-434A-8B10-8764B1DCC9D0}" destId="{2133F70D-7ED5-4F3A-96F6-0758C695C724}" srcOrd="0" destOrd="0" presId="urn:microsoft.com/office/officeart/2005/8/layout/hList1"/>
    <dgm:cxn modelId="{3F82041B-3B04-4D5D-996C-2D676C4A306D}" type="presParOf" srcId="{2133F70D-7ED5-4F3A-96F6-0758C695C724}" destId="{18EBD230-9A58-4CC7-A58F-BEFD0B5BE334}" srcOrd="0" destOrd="0" presId="urn:microsoft.com/office/officeart/2005/8/layout/hList1"/>
    <dgm:cxn modelId="{BBE90A88-C962-4A00-AF45-A4CF029615F3}" type="presParOf" srcId="{2133F70D-7ED5-4F3A-96F6-0758C695C724}" destId="{B0091358-A8C4-470B-9443-0DB2F6BF2D07}" srcOrd="1" destOrd="0" presId="urn:microsoft.com/office/officeart/2005/8/layout/hList1"/>
    <dgm:cxn modelId="{D6FA434A-C70D-473E-902D-D5B3A1583739}" type="presParOf" srcId="{FE785297-84F7-434A-8B10-8764B1DCC9D0}" destId="{B52D4CAA-3517-4F23-8093-28EF0F8A929A}" srcOrd="1" destOrd="0" presId="urn:microsoft.com/office/officeart/2005/8/layout/hList1"/>
    <dgm:cxn modelId="{5AC3D98E-B116-4D85-BF67-5B4CD583EACC}" type="presParOf" srcId="{FE785297-84F7-434A-8B10-8764B1DCC9D0}" destId="{1C733F8E-5AFB-4E6E-8E18-FE5D2B405026}" srcOrd="2" destOrd="0" presId="urn:microsoft.com/office/officeart/2005/8/layout/hList1"/>
    <dgm:cxn modelId="{F96C241C-B168-4314-8F21-27F03F7F9F8D}" type="presParOf" srcId="{1C733F8E-5AFB-4E6E-8E18-FE5D2B405026}" destId="{DD128093-3560-4F44-8E9D-C9A508D07A0F}" srcOrd="0" destOrd="0" presId="urn:microsoft.com/office/officeart/2005/8/layout/hList1"/>
    <dgm:cxn modelId="{5D834CC5-5E48-4A24-984E-C6EAEC9B76B7}" type="presParOf" srcId="{1C733F8E-5AFB-4E6E-8E18-FE5D2B405026}" destId="{C73F715B-0E32-469D-840A-58DE48CF3E14}" srcOrd="1" destOrd="0" presId="urn:microsoft.com/office/officeart/2005/8/layout/hList1"/>
    <dgm:cxn modelId="{35B9E79E-CC80-4E87-9E64-7B1654AE3B6E}" type="presParOf" srcId="{FE785297-84F7-434A-8B10-8764B1DCC9D0}" destId="{60B34DB6-52A7-4C89-8B6D-FB8FC5E08C77}" srcOrd="3" destOrd="0" presId="urn:microsoft.com/office/officeart/2005/8/layout/hList1"/>
    <dgm:cxn modelId="{F57E596C-7488-4E59-82CC-18D9A59B54E5}" type="presParOf" srcId="{FE785297-84F7-434A-8B10-8764B1DCC9D0}" destId="{204C8195-F6A9-4FDC-8C85-2BF6FAF38276}" srcOrd="4" destOrd="0" presId="urn:microsoft.com/office/officeart/2005/8/layout/hList1"/>
    <dgm:cxn modelId="{5A767057-D7FA-422D-82D8-8A88633EAAAE}" type="presParOf" srcId="{204C8195-F6A9-4FDC-8C85-2BF6FAF38276}" destId="{E8C267AA-7DA8-4F0D-841A-01F3D33AD276}" srcOrd="0" destOrd="0" presId="urn:microsoft.com/office/officeart/2005/8/layout/hList1"/>
    <dgm:cxn modelId="{2B0B8010-7B3B-4D19-9316-DD5E4B72A21D}" type="presParOf" srcId="{204C8195-F6A9-4FDC-8C85-2BF6FAF38276}" destId="{7AD4CB8D-FFC4-4902-AB04-A8B5DC5519E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712AD8-2520-4282-853E-A9F192D26627}">
      <dsp:nvSpPr>
        <dsp:cNvPr id="0" name=""/>
        <dsp:cNvSpPr/>
      </dsp:nvSpPr>
      <dsp:spPr>
        <a:xfrm rot="5400000">
          <a:off x="4763013" y="-1799721"/>
          <a:ext cx="166622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Проводится очно, 3 этапа:                                                                                                                                 1. Тестирование;                                                                                                                                                                  2. оценка практических навыков (умений) в симулированных условиях;                                                                                                                   3. решение ситуационных задач.</a:t>
          </a:r>
          <a:endParaRPr lang="ru-RU" sz="1500" kern="1200" dirty="0"/>
        </a:p>
      </dsp:txBody>
      <dsp:txXfrm rot="-5400000">
        <a:off x="2962656" y="81975"/>
        <a:ext cx="5185605" cy="1503551"/>
      </dsp:txXfrm>
    </dsp:sp>
    <dsp:sp modelId="{40D106D5-F00C-4B82-A1B6-0E37F726F392}">
      <dsp:nvSpPr>
        <dsp:cNvPr id="0" name=""/>
        <dsp:cNvSpPr/>
      </dsp:nvSpPr>
      <dsp:spPr>
        <a:xfrm>
          <a:off x="10323" y="0"/>
          <a:ext cx="2962656" cy="15891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Первичная </a:t>
          </a:r>
          <a:endParaRPr lang="ru-RU" sz="2000" kern="1200" dirty="0"/>
        </a:p>
      </dsp:txBody>
      <dsp:txXfrm>
        <a:off x="87897" y="77574"/>
        <a:ext cx="2807508" cy="1433956"/>
      </dsp:txXfrm>
    </dsp:sp>
    <dsp:sp modelId="{5ECC9889-843B-489B-8FB8-CC6A6A8F9F48}">
      <dsp:nvSpPr>
        <dsp:cNvPr id="0" name=""/>
        <dsp:cNvSpPr/>
      </dsp:nvSpPr>
      <dsp:spPr>
        <a:xfrm rot="5400000">
          <a:off x="4763013" y="-29352"/>
          <a:ext cx="166622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Проводится очно, 3 этапа:                                                                                                                                                   1. Тестирование;                                                                                                                                                                     2. оценка практических навыков (умений) в симулированных условиях;                                                                                                     3. решение ситуационных задач.</a:t>
          </a:r>
          <a:endParaRPr lang="ru-RU" sz="1500" kern="1200" dirty="0"/>
        </a:p>
      </dsp:txBody>
      <dsp:txXfrm rot="-5400000">
        <a:off x="2962656" y="1852345"/>
        <a:ext cx="5185605" cy="1503551"/>
      </dsp:txXfrm>
    </dsp:sp>
    <dsp:sp modelId="{8198E98D-E924-4A7E-8288-B89F3BDF984C}">
      <dsp:nvSpPr>
        <dsp:cNvPr id="0" name=""/>
        <dsp:cNvSpPr/>
      </dsp:nvSpPr>
      <dsp:spPr>
        <a:xfrm>
          <a:off x="0" y="1830937"/>
          <a:ext cx="2962656" cy="15463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Первичная специализированная </a:t>
          </a:r>
          <a:endParaRPr lang="ru-RU" sz="2000" kern="1200" dirty="0"/>
        </a:p>
      </dsp:txBody>
      <dsp:txXfrm>
        <a:off x="75487" y="1906424"/>
        <a:ext cx="2811682" cy="1395391"/>
      </dsp:txXfrm>
    </dsp:sp>
    <dsp:sp modelId="{369AD25D-BF48-401C-94ED-1FD442A66807}">
      <dsp:nvSpPr>
        <dsp:cNvPr id="0" name=""/>
        <dsp:cNvSpPr/>
      </dsp:nvSpPr>
      <dsp:spPr>
        <a:xfrm rot="5400000">
          <a:off x="4763013" y="1741017"/>
          <a:ext cx="166622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Проводится дистанционно.  Это оценка портфолио.</a:t>
          </a:r>
          <a:endParaRPr lang="ru-RU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Портфолио состоит из:                                                                                                                      1. Оценочный лист от работодателя;                                                                                                               2. Отчет о профессиональных достижениях;                                                                                                  3. Сведения о повышении квалификации в рамках непрерывного профессионального развития </a:t>
          </a:r>
          <a:endParaRPr lang="ru-RU" sz="1500" kern="1200" dirty="0"/>
        </a:p>
      </dsp:txBody>
      <dsp:txXfrm rot="-5400000">
        <a:off x="2962656" y="3622714"/>
        <a:ext cx="5185605" cy="1503551"/>
      </dsp:txXfrm>
    </dsp:sp>
    <dsp:sp modelId="{040E0A34-326C-47C8-8F58-CD1E1CA56CC4}">
      <dsp:nvSpPr>
        <dsp:cNvPr id="0" name=""/>
        <dsp:cNvSpPr/>
      </dsp:nvSpPr>
      <dsp:spPr>
        <a:xfrm>
          <a:off x="0" y="3649866"/>
          <a:ext cx="2962656" cy="14492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Периодическая </a:t>
          </a:r>
          <a:endParaRPr lang="ru-RU" sz="2000" kern="1200" dirty="0"/>
        </a:p>
      </dsp:txBody>
      <dsp:txXfrm>
        <a:off x="70746" y="3720612"/>
        <a:ext cx="2821164" cy="13077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EBD230-9A58-4CC7-A58F-BEFD0B5BE334}">
      <dsp:nvSpPr>
        <dsp:cNvPr id="0" name=""/>
        <dsp:cNvSpPr/>
      </dsp:nvSpPr>
      <dsp:spPr>
        <a:xfrm>
          <a:off x="2571" y="361875"/>
          <a:ext cx="2507456" cy="696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Формальное образование</a:t>
          </a:r>
          <a:endParaRPr lang="ru-RU" sz="2000" kern="1200" dirty="0"/>
        </a:p>
      </dsp:txBody>
      <dsp:txXfrm>
        <a:off x="2571" y="361875"/>
        <a:ext cx="2507456" cy="696088"/>
      </dsp:txXfrm>
    </dsp:sp>
    <dsp:sp modelId="{B0091358-A8C4-470B-9443-0DB2F6BF2D07}">
      <dsp:nvSpPr>
        <dsp:cNvPr id="0" name=""/>
        <dsp:cNvSpPr/>
      </dsp:nvSpPr>
      <dsp:spPr>
        <a:xfrm>
          <a:off x="2571" y="1057964"/>
          <a:ext cx="2507456" cy="2180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Циклы ПК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36 часов 1 раз в год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Всего 180 часов за 5 лет</a:t>
          </a:r>
          <a:endParaRPr lang="ru-RU" sz="1600" kern="1200" dirty="0"/>
        </a:p>
      </dsp:txBody>
      <dsp:txXfrm>
        <a:off x="2571" y="1057964"/>
        <a:ext cx="2507456" cy="2180559"/>
      </dsp:txXfrm>
    </dsp:sp>
    <dsp:sp modelId="{DD128093-3560-4F44-8E9D-C9A508D07A0F}">
      <dsp:nvSpPr>
        <dsp:cNvPr id="0" name=""/>
        <dsp:cNvSpPr/>
      </dsp:nvSpPr>
      <dsp:spPr>
        <a:xfrm>
          <a:off x="2861071" y="361875"/>
          <a:ext cx="2507456" cy="696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/>
            <a:t>Неформальное образование</a:t>
          </a:r>
          <a:endParaRPr lang="ru-RU" sz="2000" kern="1200" dirty="0"/>
        </a:p>
      </dsp:txBody>
      <dsp:txXfrm>
        <a:off x="2861071" y="361875"/>
        <a:ext cx="2507456" cy="696088"/>
      </dsp:txXfrm>
    </dsp:sp>
    <dsp:sp modelId="{C73F715B-0E32-469D-840A-58DE48CF3E14}">
      <dsp:nvSpPr>
        <dsp:cNvPr id="0" name=""/>
        <dsp:cNvSpPr/>
      </dsp:nvSpPr>
      <dsp:spPr>
        <a:xfrm>
          <a:off x="2861071" y="1057964"/>
          <a:ext cx="2507456" cy="2180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Вебинары, конференции, интерактивные модули с начислением баллов НМО           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14 баллов в год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Всего 70 часов за 5 лет</a:t>
          </a:r>
          <a:endParaRPr lang="ru-RU" sz="1600" kern="1200" dirty="0"/>
        </a:p>
      </dsp:txBody>
      <dsp:txXfrm>
        <a:off x="2861071" y="1057964"/>
        <a:ext cx="2507456" cy="2180559"/>
      </dsp:txXfrm>
    </dsp:sp>
    <dsp:sp modelId="{E8C267AA-7DA8-4F0D-841A-01F3D33AD276}">
      <dsp:nvSpPr>
        <dsp:cNvPr id="0" name=""/>
        <dsp:cNvSpPr/>
      </dsp:nvSpPr>
      <dsp:spPr>
        <a:xfrm>
          <a:off x="5719571" y="361875"/>
          <a:ext cx="2507456" cy="6960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Самообразование</a:t>
          </a:r>
          <a:endParaRPr lang="ru-RU" sz="2000" kern="1200" dirty="0"/>
        </a:p>
      </dsp:txBody>
      <dsp:txXfrm>
        <a:off x="5719571" y="361875"/>
        <a:ext cx="2507456" cy="696088"/>
      </dsp:txXfrm>
    </dsp:sp>
    <dsp:sp modelId="{7AD4CB8D-FFC4-4902-AB04-A8B5DC5519E6}">
      <dsp:nvSpPr>
        <dsp:cNvPr id="0" name=""/>
        <dsp:cNvSpPr/>
      </dsp:nvSpPr>
      <dsp:spPr>
        <a:xfrm>
          <a:off x="5719571" y="1057964"/>
          <a:ext cx="2507456" cy="21805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Интерактивные образовательные  модули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/>
            <a:t>Бесплатные </a:t>
          </a:r>
          <a:r>
            <a:rPr lang="ru-RU" sz="1600" kern="1200" dirty="0" err="1" smtClean="0"/>
            <a:t>вебинары</a:t>
          </a:r>
          <a:r>
            <a:rPr lang="ru-RU" sz="1600" kern="1200" dirty="0" smtClean="0"/>
            <a:t> на портале НМО</a:t>
          </a:r>
          <a:endParaRPr lang="ru-RU" sz="1600" kern="1200" dirty="0"/>
        </a:p>
      </dsp:txBody>
      <dsp:txXfrm>
        <a:off x="5719571" y="1057964"/>
        <a:ext cx="2507456" cy="2180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opdownload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akkred@fgou-vunmc.ru" TargetMode="External"/><Relationship Id="rId2" Type="http://schemas.openxmlformats.org/officeDocument/2006/relationships/hyperlink" Target="mailto:info@fca.rmapo.r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1744" y="3429000"/>
            <a:ext cx="8012704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300" b="1" dirty="0" smtClean="0"/>
              <a:t>Аккредитация  </a:t>
            </a:r>
            <a:r>
              <a:rPr lang="ru-RU" sz="3300" b="1" dirty="0" smtClean="0"/>
              <a:t>2021</a:t>
            </a:r>
            <a:br>
              <a:rPr lang="ru-RU" sz="3300" b="1" dirty="0" smtClean="0"/>
            </a:br>
            <a:r>
              <a:rPr lang="ru-RU" sz="3300" b="1" dirty="0" smtClean="0"/>
              <a:t>медицинских специалистов </a:t>
            </a:r>
            <a:endParaRPr lang="ru-RU" dirty="0"/>
          </a:p>
        </p:txBody>
      </p:sp>
      <p:pic>
        <p:nvPicPr>
          <p:cNvPr id="4" name="Picture 2" descr="G:\ВА\new\tmp\38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48680"/>
            <a:ext cx="2232248" cy="2141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934271"/>
              </p:ext>
            </p:extLst>
          </p:nvPr>
        </p:nvGraphicFramePr>
        <p:xfrm>
          <a:off x="755576" y="4509120"/>
          <a:ext cx="7848872" cy="1743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4436">
                  <a:extLst>
                    <a:ext uri="{9D8B030D-6E8A-4147-A177-3AD203B41FA5}">
                      <a16:colId xmlns:a16="http://schemas.microsoft.com/office/drawing/2014/main" val="3287359088"/>
                    </a:ext>
                  </a:extLst>
                </a:gridCol>
                <a:gridCol w="3924436">
                  <a:extLst>
                    <a:ext uri="{9D8B030D-6E8A-4147-A177-3AD203B41FA5}">
                      <a16:colId xmlns:a16="http://schemas.microsoft.com/office/drawing/2014/main" val="4260785733"/>
                    </a:ext>
                  </a:extLst>
                </a:gridCol>
              </a:tblGrid>
              <a:tr h="174396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8404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4064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План презентации</a:t>
            </a:r>
            <a:endParaRPr lang="ru-RU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1. Определение основных понятий. </a:t>
            </a:r>
          </a:p>
          <a:p>
            <a:pPr marL="0" indent="0">
              <a:buNone/>
            </a:pPr>
            <a:r>
              <a:rPr lang="ru-RU" sz="2000" dirty="0" smtClean="0"/>
              <a:t>2. Законодательная база.</a:t>
            </a:r>
          </a:p>
          <a:p>
            <a:pPr marL="0" indent="0">
              <a:buNone/>
            </a:pPr>
            <a:r>
              <a:rPr lang="ru-RU" sz="2000" dirty="0" smtClean="0"/>
              <a:t>3. Виды аккредитации.</a:t>
            </a:r>
          </a:p>
          <a:p>
            <a:pPr marL="0" indent="0">
              <a:buNone/>
            </a:pPr>
            <a:r>
              <a:rPr lang="ru-RU" sz="2000" dirty="0" smtClean="0"/>
              <a:t>4. Формы проведения аккредитации.</a:t>
            </a:r>
          </a:p>
          <a:p>
            <a:pPr marL="0" indent="0">
              <a:buNone/>
            </a:pPr>
            <a:r>
              <a:rPr lang="ru-RU" sz="2000" dirty="0" smtClean="0"/>
              <a:t>5. Непрерывное образование.</a:t>
            </a:r>
          </a:p>
          <a:p>
            <a:pPr marL="0" indent="0">
              <a:buNone/>
            </a:pPr>
            <a:r>
              <a:rPr lang="ru-RU" sz="2000" dirty="0" smtClean="0"/>
              <a:t>6. Документы для прохождения периодической аккредитации.</a:t>
            </a:r>
          </a:p>
          <a:p>
            <a:pPr marL="0" indent="0">
              <a:buNone/>
            </a:pPr>
            <a:r>
              <a:rPr lang="ru-RU" sz="2000" dirty="0" smtClean="0"/>
              <a:t>7. Портфолио.</a:t>
            </a:r>
          </a:p>
          <a:p>
            <a:pPr marL="0" indent="0">
              <a:buNone/>
            </a:pPr>
            <a:r>
              <a:rPr lang="ru-RU" sz="2000" dirty="0" smtClean="0"/>
              <a:t>8. Способы и сроки подачи, рассмотрение документов и результат аккредитации.</a:t>
            </a:r>
          </a:p>
          <a:p>
            <a:pPr marL="0" indent="0">
              <a:buNone/>
            </a:pPr>
            <a:r>
              <a:rPr lang="ru-RU" sz="2000" dirty="0" smtClean="0"/>
              <a:t>9. Свидетельство об аккредитации.</a:t>
            </a:r>
          </a:p>
          <a:p>
            <a:pPr marL="0" indent="0">
              <a:buNone/>
            </a:pPr>
            <a:r>
              <a:rPr lang="ru-RU" sz="2000" dirty="0" smtClean="0"/>
              <a:t>10. Ответственность сторон</a:t>
            </a:r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409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Определения </a:t>
            </a:r>
            <a:endParaRPr lang="ru-RU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Аккредитация специалиста </a:t>
            </a:r>
            <a:r>
              <a:rPr lang="ru-RU" dirty="0" smtClean="0"/>
              <a:t>– процедура определения соответствия лица, получившего медицинское образование, требованиям к осуществлению медицинской деятельности по определенной медицинской специальности.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НМО</a:t>
            </a:r>
            <a:r>
              <a:rPr lang="ru-RU" dirty="0" smtClean="0"/>
              <a:t> – непрерывное медицинское образование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ПК</a:t>
            </a:r>
            <a:r>
              <a:rPr lang="ru-RU" dirty="0" smtClean="0"/>
              <a:t> – повышение квалификации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ЗЕТ</a:t>
            </a:r>
            <a:r>
              <a:rPr lang="ru-RU" dirty="0" smtClean="0"/>
              <a:t> – зачетные единицы трудоемкости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ЕГИС</a:t>
            </a:r>
            <a:r>
              <a:rPr lang="ru-RU" dirty="0" smtClean="0"/>
              <a:t> – единая государственная информационная система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96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Законодательная база 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200" dirty="0" smtClean="0"/>
              <a:t>ФЗ № 323 от 2011 г. ввел понятие об аккредитации для медицинских работников с высшим и средним медицинским образованием</a:t>
            </a:r>
          </a:p>
          <a:p>
            <a:pPr algn="just"/>
            <a:r>
              <a:rPr lang="ru-RU" sz="2200" dirty="0" smtClean="0"/>
              <a:t>Приказ МЗ РФ от 2 июня 2016г. № 334н регламентировал этот процесс </a:t>
            </a:r>
          </a:p>
          <a:p>
            <a:pPr algn="just"/>
            <a:r>
              <a:rPr lang="ru-RU" sz="2200" dirty="0" smtClean="0"/>
              <a:t>Приказ МЗ РФ № 40н от 2 февраля 2021г. определил особенности проведения аккредитации специалистов в 2021г.</a:t>
            </a:r>
          </a:p>
          <a:p>
            <a:pPr algn="just"/>
            <a:r>
              <a:rPr lang="ru-RU" sz="2200" dirty="0" smtClean="0"/>
              <a:t>Приказ МЗ РФ № 746н от 09.07.2021 внес изменения в особенности аккредитации специалистов в 2021г., утвержденные приказом МЗ РФ от 2.02.2021г. №40н</a:t>
            </a:r>
          </a:p>
          <a:p>
            <a:pPr algn="just"/>
            <a:r>
              <a:rPr lang="ru-RU" sz="2200" dirty="0" smtClean="0"/>
              <a:t>Приказ Минздрава России № 66н от 03.08.2012 г. установил порядок и сроки повышения квалификации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382896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4664"/>
            <a:ext cx="9144000" cy="6453336"/>
          </a:xfrm>
        </p:spPr>
      </p:pic>
    </p:spTree>
    <p:extLst>
      <p:ext uri="{BB962C8B-B14F-4D97-AF65-F5344CB8AC3E}">
        <p14:creationId xmlns:p14="http://schemas.microsoft.com/office/powerpoint/2010/main" val="38226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591344"/>
          </a:xfrm>
        </p:spPr>
        <p:txBody>
          <a:bodyPr>
            <a:normAutofit/>
          </a:bodyPr>
          <a:lstStyle/>
          <a:p>
            <a:r>
              <a:rPr lang="ru-RU" sz="3000" dirty="0" smtClean="0"/>
              <a:t>Форма проведения аккредитации</a:t>
            </a:r>
            <a:endParaRPr lang="ru-RU" sz="3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6411798"/>
              </p:ext>
            </p:extLst>
          </p:nvPr>
        </p:nvGraphicFramePr>
        <p:xfrm>
          <a:off x="457200" y="1268760"/>
          <a:ext cx="8229600" cy="5208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283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3352"/>
          </a:xfrm>
        </p:spPr>
        <p:txBody>
          <a:bodyPr>
            <a:normAutofit/>
          </a:bodyPr>
          <a:lstStyle/>
          <a:p>
            <a:r>
              <a:rPr lang="ru-RU" sz="3000" dirty="0"/>
              <a:t>Непрерывное медицинское образование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377397"/>
              </p:ext>
            </p:extLst>
          </p:nvPr>
        </p:nvGraphicFramePr>
        <p:xfrm>
          <a:off x="457200" y="1124744"/>
          <a:ext cx="8229600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9552" y="4437112"/>
            <a:ext cx="8280920" cy="8640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i="1" dirty="0">
                <a:solidFill>
                  <a:schemeClr val="tx1"/>
                </a:solidFill>
              </a:rPr>
              <a:t>ВАЖНО!  </a:t>
            </a:r>
            <a:r>
              <a:rPr lang="ru-RU" sz="1400" i="1" dirty="0" smtClean="0">
                <a:solidFill>
                  <a:schemeClr val="tx1"/>
                </a:solidFill>
              </a:rPr>
              <a:t> В 5- </a:t>
            </a:r>
            <a:r>
              <a:rPr lang="ru-RU" sz="1400" i="1" dirty="0">
                <a:solidFill>
                  <a:schemeClr val="tx1"/>
                </a:solidFill>
              </a:rPr>
              <a:t>летний цикл обучения должны </a:t>
            </a:r>
            <a:r>
              <a:rPr lang="ru-RU" sz="1400" i="1" dirty="0" smtClean="0">
                <a:solidFill>
                  <a:schemeClr val="tx1"/>
                </a:solidFill>
              </a:rPr>
              <a:t>быть получены зеты </a:t>
            </a:r>
            <a:r>
              <a:rPr lang="ru-RU" sz="1400" i="1" dirty="0">
                <a:solidFill>
                  <a:schemeClr val="tx1"/>
                </a:solidFill>
              </a:rPr>
              <a:t>всех трех </a:t>
            </a:r>
            <a:r>
              <a:rPr lang="ru-RU" sz="1400" i="1" dirty="0" smtClean="0">
                <a:solidFill>
                  <a:schemeClr val="tx1"/>
                </a:solidFill>
              </a:rPr>
              <a:t>категорий.</a:t>
            </a:r>
            <a:endParaRPr lang="ru-RU" sz="1400" i="1" dirty="0">
              <a:solidFill>
                <a:schemeClr val="tx1"/>
              </a:solidFill>
            </a:endParaRPr>
          </a:p>
          <a:p>
            <a:endParaRPr lang="ru-RU" sz="1400" i="1" dirty="0" smtClean="0">
              <a:solidFill>
                <a:schemeClr val="tx1"/>
              </a:solidFill>
            </a:endParaRPr>
          </a:p>
          <a:p>
            <a:r>
              <a:rPr lang="ru-RU" sz="1400" i="1" dirty="0" smtClean="0">
                <a:solidFill>
                  <a:schemeClr val="tx1"/>
                </a:solidFill>
              </a:rPr>
              <a:t>Обучение </a:t>
            </a:r>
            <a:r>
              <a:rPr lang="ru-RU" sz="1400" i="1" dirty="0">
                <a:solidFill>
                  <a:schemeClr val="tx1"/>
                </a:solidFill>
              </a:rPr>
              <a:t>только в аккредитованных учреждениях, которые могут начислять зеты.</a:t>
            </a:r>
          </a:p>
          <a:p>
            <a:pPr algn="ctr"/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445224"/>
            <a:ext cx="8530120" cy="12241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u="sng" dirty="0" smtClean="0">
                <a:solidFill>
                  <a:schemeClr val="tx1"/>
                </a:solidFill>
              </a:rPr>
              <a:t>При аккредитации в 2021 году  требования по количеству баллов: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 вариант:  ПК - 144ч (в том числе ПК 36*4, ПК 72*2)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 вариант (предварительная трактовка): 74ч. ПК подтвержденных на портале НМО и не менее 70 часов дополнительной образовательной активности на портале НМО 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4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000" dirty="0" smtClean="0"/>
              <a:t>Документы для прохождения периодической аккредитации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55000" lnSpcReduction="20000"/>
          </a:bodyPr>
          <a:lstStyle/>
          <a:p>
            <a:r>
              <a:rPr lang="ru-RU" sz="2900" b="1" dirty="0"/>
              <a:t>заявление о допуске </a:t>
            </a:r>
            <a:r>
              <a:rPr lang="ru-RU" sz="2900" dirty="0"/>
              <a:t>к аккредитации </a:t>
            </a:r>
            <a:r>
              <a:rPr lang="ru-RU" sz="2900" dirty="0" smtClean="0"/>
              <a:t>специалиста;</a:t>
            </a:r>
          </a:p>
          <a:p>
            <a:pPr lvl="0"/>
            <a:r>
              <a:rPr lang="ru-RU" sz="2900" b="1" dirty="0"/>
              <a:t>портфолио</a:t>
            </a:r>
            <a:r>
              <a:rPr lang="ru-RU" sz="2900" dirty="0"/>
              <a:t> за последние пять лет со дня получения последнего сертификата специалиста или свидетельства об аккредитации специалиста по соответствующей </a:t>
            </a:r>
            <a:r>
              <a:rPr lang="ru-RU" sz="2900" dirty="0" smtClean="0"/>
              <a:t>специальности;</a:t>
            </a:r>
          </a:p>
          <a:p>
            <a:pPr lvl="0"/>
            <a:r>
              <a:rPr lang="ru-RU" sz="2900" b="1" dirty="0" smtClean="0"/>
              <a:t>копию документа, удостоверяющего личность</a:t>
            </a:r>
            <a:r>
              <a:rPr lang="ru-RU" sz="2900" dirty="0" smtClean="0"/>
              <a:t>;</a:t>
            </a:r>
          </a:p>
          <a:p>
            <a:pPr lvl="0"/>
            <a:r>
              <a:rPr lang="ru-RU" sz="2900" dirty="0" smtClean="0"/>
              <a:t>в случае изменения фамилии, имени, отчества - </a:t>
            </a:r>
            <a:r>
              <a:rPr lang="ru-RU" sz="2900" b="1" dirty="0" smtClean="0"/>
              <a:t>копию документа</a:t>
            </a:r>
            <a:r>
              <a:rPr lang="ru-RU" sz="2900" dirty="0" smtClean="0"/>
              <a:t>, </a:t>
            </a:r>
            <a:r>
              <a:rPr lang="ru-RU" sz="2900" b="1" dirty="0" smtClean="0"/>
              <a:t>подтверждающего факт изменения фамилии, имени, отчества</a:t>
            </a:r>
            <a:r>
              <a:rPr lang="ru-RU" sz="2900" dirty="0" smtClean="0"/>
              <a:t>;</a:t>
            </a:r>
          </a:p>
          <a:p>
            <a:pPr lvl="0"/>
            <a:r>
              <a:rPr lang="ru-RU" sz="2900" b="1" dirty="0" smtClean="0"/>
              <a:t>копию сертификата специалиста </a:t>
            </a:r>
            <a:r>
              <a:rPr lang="ru-RU" sz="2900" dirty="0" smtClean="0"/>
              <a:t>(при наличии) или свидетельства об аккредитации специалиста (при наличии);</a:t>
            </a:r>
          </a:p>
          <a:p>
            <a:pPr lvl="0"/>
            <a:r>
              <a:rPr lang="ru-RU" sz="2900" b="1" dirty="0" smtClean="0"/>
              <a:t>копии документов о высшем образовании и о квалификации (с приложениями)</a:t>
            </a:r>
            <a:r>
              <a:rPr lang="ru-RU" sz="2900" dirty="0" smtClean="0"/>
              <a:t>, или о среднем профессиональном образовании (с приложениями), или выписку из протокола заседания государственной экзаменационной комиссии;</a:t>
            </a:r>
          </a:p>
          <a:p>
            <a:pPr lvl="0"/>
            <a:r>
              <a:rPr lang="ru-RU" sz="2900" b="1" dirty="0" smtClean="0"/>
              <a:t>копии </a:t>
            </a:r>
            <a:r>
              <a:rPr lang="ru-RU" sz="2900" b="1" dirty="0"/>
              <a:t>документов о квалификации</a:t>
            </a:r>
            <a:r>
              <a:rPr lang="ru-RU" sz="2900" dirty="0"/>
              <a:t>, подтверждающих сведения об освоении программ повышения квалификации за отчетный период;</a:t>
            </a:r>
          </a:p>
          <a:p>
            <a:pPr lvl="0"/>
            <a:r>
              <a:rPr lang="ru-RU" sz="2900" b="1" dirty="0"/>
              <a:t>копию трудовой книжки или сведения о трудовой деятельности </a:t>
            </a:r>
            <a:r>
              <a:rPr lang="ru-RU" sz="2900" dirty="0"/>
              <a:t>(при наличии), или копии иных документов, подтверждающих наличие стажа медицинской деятельности или фармацевтической деятельности, предусмотренных законодательством Российской Федерации о военной и иной приравненной к ней службе (при наличии);</a:t>
            </a:r>
          </a:p>
          <a:p>
            <a:pPr lvl="0"/>
            <a:r>
              <a:rPr lang="ru-RU" sz="2900" b="1" dirty="0"/>
              <a:t>страховой номер индивидуального лицевого счета застрахованного лица</a:t>
            </a:r>
            <a:r>
              <a:rPr lang="ru-RU" sz="2900" b="1" dirty="0" smtClean="0"/>
              <a:t>.</a:t>
            </a:r>
          </a:p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353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Портфолио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920208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/>
              <a:t>     отчет </a:t>
            </a:r>
            <a:r>
              <a:rPr lang="ru-RU" b="1" dirty="0"/>
              <a:t>о профессиональной деятельности </a:t>
            </a:r>
            <a:r>
              <a:rPr lang="ru-RU" dirty="0"/>
              <a:t>аккредитуемого, содержащий результаты работы в соответствии с выполняемой трудовой функцией за отчетный </a:t>
            </a:r>
            <a:r>
              <a:rPr lang="ru-RU" dirty="0" smtClean="0"/>
              <a:t>период;</a:t>
            </a:r>
            <a:endParaRPr lang="ru-RU" dirty="0"/>
          </a:p>
          <a:p>
            <a:pPr lvl="0" algn="just"/>
            <a:r>
              <a:rPr lang="ru-RU" b="1" dirty="0" smtClean="0"/>
              <a:t>      сведения об освоении программ повышения квалификации </a:t>
            </a:r>
            <a:r>
              <a:rPr lang="ru-RU" dirty="0" smtClean="0"/>
              <a:t>за отчетный период.</a:t>
            </a:r>
          </a:p>
          <a:p>
            <a:pPr marL="0" lv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sz="2200" u="sng" dirty="0" smtClean="0"/>
              <a:t>Важно! оценивается периодичность обучения, соблюдение ежегодного срока обучения;</a:t>
            </a:r>
          </a:p>
          <a:p>
            <a:pPr lvl="0" algn="just"/>
            <a:r>
              <a:rPr lang="ru-RU" b="1" dirty="0" smtClean="0"/>
              <a:t>      мотивированный </a:t>
            </a:r>
            <a:r>
              <a:rPr lang="ru-RU" b="1" dirty="0"/>
              <a:t>отказ </a:t>
            </a:r>
            <a:r>
              <a:rPr lang="ru-RU" dirty="0"/>
              <a:t>в согласовании отчета о профессиональной деятельности (подписанный руководителем (уполномоченным им заместителем) организации), в случае если руководитель отказывается подписать </a:t>
            </a:r>
            <a:r>
              <a:rPr lang="ru-RU" dirty="0" smtClean="0"/>
              <a:t>отчет </a:t>
            </a:r>
            <a:r>
              <a:rPr lang="ru-RU" sz="1400" dirty="0" smtClean="0"/>
              <a:t>(в исключительных случаях).</a:t>
            </a:r>
            <a:endParaRPr lang="en-US" sz="1400" dirty="0" smtClean="0"/>
          </a:p>
          <a:p>
            <a:pPr lvl="0" algn="just"/>
            <a:r>
              <a:rPr lang="ru-RU" sz="2000" b="1" dirty="0" smtClean="0"/>
              <a:t>     </a:t>
            </a:r>
            <a:r>
              <a:rPr lang="ru-RU" b="1" dirty="0" smtClean="0"/>
              <a:t>портфолио формируется на портале (см. образец) !</a:t>
            </a:r>
            <a:endParaRPr lang="ru-RU" b="1" dirty="0"/>
          </a:p>
          <a:p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52519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0233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Формирование портфолио на портале  </a:t>
            </a:r>
            <a:br>
              <a:rPr lang="ru-RU" dirty="0" smtClean="0"/>
            </a:br>
            <a:r>
              <a:rPr lang="ru-RU" dirty="0" smtClean="0"/>
              <a:t>(образец)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24025"/>
            <a:ext cx="8229600" cy="4629150"/>
          </a:xfrm>
          <a:prstGeom prst="rect">
            <a:avLst/>
          </a:prstGeom>
        </p:spPr>
      </p:pic>
      <p:sp>
        <p:nvSpPr>
          <p:cNvPr id="10" name="Стрелка вправо с вырезом 9"/>
          <p:cNvSpPr/>
          <p:nvPr/>
        </p:nvSpPr>
        <p:spPr>
          <a:xfrm rot="18953676">
            <a:off x="5296781" y="2463132"/>
            <a:ext cx="646869" cy="275552"/>
          </a:xfrm>
          <a:prstGeom prst="notchedRightArrow">
            <a:avLst>
              <a:gd name="adj1" fmla="val 45508"/>
              <a:gd name="adj2" fmla="val 10048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с вырезом 10"/>
          <p:cNvSpPr/>
          <p:nvPr/>
        </p:nvSpPr>
        <p:spPr>
          <a:xfrm rot="14573998">
            <a:off x="7974938" y="3065849"/>
            <a:ext cx="646869" cy="275552"/>
          </a:xfrm>
          <a:prstGeom prst="notchedRightArrow">
            <a:avLst>
              <a:gd name="adj1" fmla="val 45508"/>
              <a:gd name="adj2" fmla="val 100484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363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000" b="1" dirty="0"/>
              <a:t>Способы подачи документов и адреса для отправки: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лично</a:t>
            </a:r>
            <a:r>
              <a:rPr lang="ru-RU" dirty="0"/>
              <a:t>,</a:t>
            </a:r>
          </a:p>
          <a:p>
            <a:pPr lvl="0"/>
            <a:r>
              <a:rPr lang="ru-RU" dirty="0"/>
              <a:t>заказным письмом с уведомлением на бумажном носителе</a:t>
            </a:r>
          </a:p>
          <a:p>
            <a:pPr lvl="0"/>
            <a:r>
              <a:rPr lang="ru-RU" dirty="0"/>
              <a:t>по электронной почте посредством их преобразования в электронную форму путем сканирования или фотографирования</a:t>
            </a:r>
          </a:p>
          <a:p>
            <a:r>
              <a:rPr lang="ru-RU" dirty="0"/>
              <a:t>с обеспечением машиночитаемого распознавания их реквизитов по следующим адресам федерального </a:t>
            </a:r>
            <a:r>
              <a:rPr lang="ru-RU" dirty="0" err="1"/>
              <a:t>аккредитационного</a:t>
            </a:r>
            <a:r>
              <a:rPr lang="ru-RU" dirty="0"/>
              <a:t> центра:</a:t>
            </a:r>
          </a:p>
          <a:p>
            <a:r>
              <a:rPr lang="ru-RU" dirty="0"/>
              <a:t>- для лиц, </a:t>
            </a:r>
            <a:r>
              <a:rPr lang="ru-RU" b="1" dirty="0"/>
              <a:t>имеющих высшее медицинское образование, и лиц, имеющих высшее фармацевтическое или среднее фармацевтическое образование, - 125993, г. Москва, ул. Баррикадная, д. 2/1, стр. 1 или </a:t>
            </a:r>
            <a:r>
              <a:rPr lang="ru-RU" b="1" u="sng" dirty="0">
                <a:hlinkClick r:id="rId2"/>
              </a:rPr>
              <a:t>info@fca.rmapo.ru </a:t>
            </a:r>
            <a:r>
              <a:rPr lang="ru-RU" b="1" dirty="0"/>
              <a:t>;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 для лиц, </a:t>
            </a:r>
            <a:r>
              <a:rPr lang="ru-RU" b="1" dirty="0"/>
              <a:t>имеющих среднее медицинское образование, 107564, г. Москва, ул. </a:t>
            </a:r>
            <a:r>
              <a:rPr lang="ru-RU" b="1" dirty="0" err="1"/>
              <a:t>Лосиноостровская</a:t>
            </a:r>
            <a:r>
              <a:rPr lang="ru-RU" b="1" dirty="0"/>
              <a:t>, д. 2 или </a:t>
            </a:r>
            <a:r>
              <a:rPr lang="ru-RU" b="1" u="sng" dirty="0">
                <a:hlinkClick r:id="rId3"/>
              </a:rPr>
              <a:t>akkred@fgou-vunmc.ru </a:t>
            </a:r>
            <a:r>
              <a:rPr lang="ru-RU" b="1" dirty="0"/>
              <a:t>.</a:t>
            </a:r>
            <a:endParaRPr lang="ru-RU" dirty="0"/>
          </a:p>
          <a:p>
            <a:r>
              <a:rPr lang="ru-RU" dirty="0"/>
              <a:t>Представленные документы в день их поступления в федеральный аккредитационный центр регистрируются в журнале регистрации документов, о чем аккредитуемому направляется уведомление по адресу (адресам) электронной почты или контактному номеру телефона.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55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33400"/>
            <a:ext cx="8856984" cy="990600"/>
          </a:xfrm>
        </p:spPr>
        <p:txBody>
          <a:bodyPr>
            <a:noAutofit/>
          </a:bodyPr>
          <a:lstStyle/>
          <a:p>
            <a:pPr lvl="1" algn="l" rtl="0">
              <a:spcBef>
                <a:spcPct val="0"/>
              </a:spcBef>
            </a:pPr>
            <a:r>
              <a:rPr lang="ru-RU" sz="3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Срок рассмотрения комплекта документов: </a:t>
            </a:r>
            <a:endParaRPr lang="ru-RU" sz="3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      Федеральный </a:t>
            </a:r>
            <a:r>
              <a:rPr lang="ru-RU" dirty="0"/>
              <a:t>аккредитационный центр в срок не более 10 рабочих дней со дня регистрации документов проверяет их комплектность, а также достоверность сведений об освоении программ повышения квалификации за отчетный период, содержащихся в копиях документов о </a:t>
            </a:r>
            <a:r>
              <a:rPr lang="ru-RU" dirty="0" smtClean="0"/>
              <a:t>квалификации, и </a:t>
            </a:r>
            <a:r>
              <a:rPr lang="ru-RU" dirty="0"/>
              <a:t>передает их с использованием информационных систем ежемесячно, не позднее 15-го числа каждого месяца в центральную аккредитационную комиссию или аккредитационную комиссию, сформированную в субъекте Российской Федерации.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155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533400"/>
            <a:ext cx="8856984" cy="990600"/>
          </a:xfrm>
        </p:spPr>
        <p:txBody>
          <a:bodyPr>
            <a:noAutofit/>
          </a:bodyPr>
          <a:lstStyle/>
          <a:p>
            <a:r>
              <a:rPr lang="ru-RU" sz="3000" b="1" dirty="0"/>
              <a:t>Порядок проверки документов об образовании: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     Достоверность </a:t>
            </a:r>
            <a:r>
              <a:rPr lang="ru-RU" dirty="0"/>
              <a:t>сведений об освоении программ повышения квалификации за отчетный период, содержащихся в копиях документов о квалификации, проверяется посредством их соотнесения с соответствующими сведениями, содержащимися на официальном сайте федеральной информационной системы «Федеральный реестр сведений о документах об образовании и (или) о квалификации, документах об обучении» в информационно-телекоммуникационной сети «Интернет</a:t>
            </a:r>
            <a:r>
              <a:rPr lang="ru-RU" dirty="0" smtClean="0"/>
              <a:t>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25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35280" cy="990600"/>
          </a:xfrm>
        </p:spPr>
        <p:txBody>
          <a:bodyPr>
            <a:noAutofit/>
          </a:bodyPr>
          <a:lstStyle/>
          <a:p>
            <a:r>
              <a:rPr lang="ru-RU" sz="3000" b="1" dirty="0"/>
              <a:t>Что будет если пакет документов не полный: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      В </a:t>
            </a:r>
            <a:r>
              <a:rPr lang="ru-RU" dirty="0"/>
              <a:t>случае выявления некомплектности документов или недостоверности сведений об освоении программ повышения квалификации за отчетный период, содержащихся в копиях документов о квалификации, федеральный аккредитационный центр направляет аккредитуемому уведомление об отказе в их приеме с разъяснением причины отказа по адресу (адресам) электронной почты или контактному номеру телефона.</a:t>
            </a:r>
          </a:p>
          <a:p>
            <a:pPr algn="just"/>
            <a:r>
              <a:rPr lang="ru-RU" dirty="0" smtClean="0"/>
              <a:t>     В </a:t>
            </a:r>
            <a:r>
              <a:rPr lang="ru-RU" dirty="0"/>
              <a:t>случае устранения выявленных замечаний, аккредитуемый вправе повторно представить документы в федеральный аккредитационный центр.</a:t>
            </a:r>
          </a:p>
        </p:txBody>
      </p:sp>
    </p:spTree>
    <p:extLst>
      <p:ext uri="{BB962C8B-B14F-4D97-AF65-F5344CB8AC3E}">
        <p14:creationId xmlns:p14="http://schemas.microsoft.com/office/powerpoint/2010/main" val="27532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Сроки регистрации документов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      Прием </a:t>
            </a:r>
            <a:r>
              <a:rPr lang="ru-RU" dirty="0"/>
              <a:t>и регистрация документов осуществляются ответственными секретарями по направлению и ответственным секретарем аккредитационной комиссии в соответствии с графиком приема и регистрации документов не реже 1 раза в месяц.</a:t>
            </a:r>
          </a:p>
          <a:p>
            <a:pPr algn="just"/>
            <a:r>
              <a:rPr lang="ru-RU" dirty="0" smtClean="0"/>
              <a:t>      Сроки </a:t>
            </a:r>
            <a:r>
              <a:rPr lang="ru-RU" dirty="0"/>
              <a:t>приема документов составляют не менее 5 рабочих дней и утверждаются протоколом заседания центральной аккредитационной комиссии или аккредитационной комиссии, который размещается на официальном сайте федерального </a:t>
            </a:r>
            <a:r>
              <a:rPr lang="ru-RU" dirty="0" err="1"/>
              <a:t>аккредитационного</a:t>
            </a:r>
            <a:r>
              <a:rPr lang="ru-RU" dirty="0"/>
              <a:t> центра в информационно-телекоммуникационной сети «Интернет» в течение 2 рабочих дней со дня подписания указанного протокола.</a:t>
            </a:r>
          </a:p>
          <a:p>
            <a:pPr algn="just"/>
            <a:r>
              <a:rPr lang="ru-RU" dirty="0" smtClean="0"/>
              <a:t>      Ответственный </a:t>
            </a:r>
            <a:r>
              <a:rPr lang="ru-RU" dirty="0"/>
              <a:t>секретарь по направлению и ответственный секретарь аккредитационной комиссии регистрируют документы в день их поступления в журнале приема и регистрации документов, о чем аккредитуемому направляется уведомление по адресу (адресам) электронной почты или контактному номеру телефона.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6576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000" b="1" dirty="0"/>
              <a:t>Срок проведения периодической аккредитации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60168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sz="2900" dirty="0" smtClean="0"/>
              <a:t>    Центральная </a:t>
            </a:r>
            <a:r>
              <a:rPr lang="ru-RU" sz="2900" dirty="0"/>
              <a:t>аккредитационная комиссия и аккредитационная подкомиссия не позднее 10 рабочих дней со дня регистрации документов проводят оценку портфолио на предмет соответствия содержания отчета о профессиональной деятельности и освоенных(ой) программ(ы) повышения квалификации необходимому уровню квалификации и требованиям к осуществлению профессиональной деятельности по специальности.</a:t>
            </a:r>
          </a:p>
          <a:p>
            <a:pPr algn="just"/>
            <a:r>
              <a:rPr lang="ru-RU" sz="2900" dirty="0" smtClean="0"/>
              <a:t>     По </a:t>
            </a:r>
            <a:r>
              <a:rPr lang="ru-RU" sz="2900" dirty="0"/>
              <a:t>результатам оценки портфолио центральная аккредитационная комиссия и аккредитационная подкомиссия принимают решения о прохождении аккредитуемым данного этапа аккредитации «сдано» или «не сдано».</a:t>
            </a:r>
          </a:p>
          <a:p>
            <a:pPr algn="just"/>
            <a:r>
              <a:rPr lang="ru-RU" sz="2900" dirty="0" smtClean="0"/>
              <a:t>     Аккредитационная </a:t>
            </a:r>
            <a:r>
              <a:rPr lang="ru-RU" sz="2900" dirty="0"/>
              <a:t>комиссия принимает решение о признании аккредитуемого прошедшим периодическую аккредитацию специалиста или не прошедшим периодическую аккредитацию специалиста по итогам рассмотрения протоколов аккредитационной подкомиссии.</a:t>
            </a:r>
          </a:p>
          <a:p>
            <a:pPr algn="just"/>
            <a:r>
              <a:rPr lang="ru-RU" sz="2900" dirty="0" smtClean="0"/>
              <a:t>     Заседание </a:t>
            </a:r>
            <a:r>
              <a:rPr lang="ru-RU" sz="2900" dirty="0"/>
              <a:t>аккредитационной комиссии по итогам проведения периодической аккредитации специалистов проводится в течение 3 рабочих дней со дня проведения заседания аккредитационной </a:t>
            </a:r>
            <a:r>
              <a:rPr lang="ru-RU" sz="2900" dirty="0" smtClean="0"/>
              <a:t>подкомиссии.</a:t>
            </a:r>
            <a:endParaRPr lang="ru-RU" sz="2900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7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20444"/>
            <a:ext cx="8229600" cy="532292"/>
          </a:xfrm>
        </p:spPr>
        <p:txBody>
          <a:bodyPr>
            <a:normAutofit fontScale="90000"/>
          </a:bodyPr>
          <a:lstStyle/>
          <a:p>
            <a:r>
              <a:rPr lang="ru-RU" sz="3000" dirty="0" smtClean="0"/>
              <a:t>Процесс и сроки периодической аккредитации  </a:t>
            </a:r>
            <a:endParaRPr lang="ru-RU" sz="3000" dirty="0"/>
          </a:p>
        </p:txBody>
      </p:sp>
      <p:sp>
        <p:nvSpPr>
          <p:cNvPr id="4" name="Параллелограмм 3"/>
          <p:cNvSpPr/>
          <p:nvPr/>
        </p:nvSpPr>
        <p:spPr>
          <a:xfrm>
            <a:off x="395536" y="1344852"/>
            <a:ext cx="2160240" cy="625232"/>
          </a:xfrm>
          <a:prstGeom prst="parallelogram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аккредитуемый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3080" y="2492896"/>
            <a:ext cx="1512168" cy="5429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ФАЦ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Ромб 5"/>
          <p:cNvSpPr/>
          <p:nvPr/>
        </p:nvSpPr>
        <p:spPr>
          <a:xfrm>
            <a:off x="2555776" y="2110016"/>
            <a:ext cx="1872208" cy="144016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Все верно</a:t>
            </a:r>
            <a:r>
              <a:rPr lang="ru-RU" dirty="0" smtClean="0">
                <a:solidFill>
                  <a:schemeClr val="tx1"/>
                </a:solidFill>
              </a:rPr>
              <a:t>?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Ромб 8"/>
          <p:cNvSpPr/>
          <p:nvPr/>
        </p:nvSpPr>
        <p:spPr>
          <a:xfrm>
            <a:off x="4644008" y="2079168"/>
            <a:ext cx="1872208" cy="1440160"/>
          </a:xfrm>
          <a:prstGeom prst="diamon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Решение на официальном портале ФАЦ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51820" y="1696288"/>
            <a:ext cx="1080120" cy="325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нет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88428" y="3645024"/>
            <a:ext cx="1008112" cy="33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да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52020" y="1592796"/>
            <a:ext cx="1656184" cy="377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н</a:t>
            </a:r>
            <a:r>
              <a:rPr lang="ru-RU" sz="1400" dirty="0" smtClean="0">
                <a:solidFill>
                  <a:schemeClr val="tx1"/>
                </a:solidFill>
              </a:rPr>
              <a:t>е сдано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408204" y="1661452"/>
            <a:ext cx="936104" cy="360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сдано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236296" y="1673504"/>
            <a:ext cx="1440160" cy="94062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Аккредитация пройдена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83080" y="4430959"/>
            <a:ext cx="1008112" cy="4637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ЦАК/АК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76860" y="4420524"/>
            <a:ext cx="1357832" cy="5040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</a:t>
            </a:r>
            <a:r>
              <a:rPr lang="ru-RU" sz="1200" dirty="0" smtClean="0">
                <a:solidFill>
                  <a:schemeClr val="tx1"/>
                </a:solidFill>
              </a:rPr>
              <a:t>рием документов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76860" y="4963285"/>
            <a:ext cx="1357832" cy="1860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срок:</a:t>
            </a:r>
            <a:r>
              <a:rPr lang="ru-RU" sz="1000" dirty="0" smtClean="0"/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5 раб. дней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23528" y="3087280"/>
            <a:ext cx="230425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срок: 10 дней на проверку комплекта и достоверности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7544" y="4941168"/>
            <a:ext cx="1224136" cy="43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в</a:t>
            </a:r>
            <a:r>
              <a:rPr lang="ru-RU" sz="1000" dirty="0" smtClean="0">
                <a:solidFill>
                  <a:schemeClr val="tx1"/>
                </a:solidFill>
              </a:rPr>
              <a:t> субъекте не позднее 15-го числа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383868" y="4401108"/>
            <a:ext cx="1296144" cy="5234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р</a:t>
            </a:r>
            <a:r>
              <a:rPr lang="ru-RU" sz="1200" dirty="0" smtClean="0">
                <a:solidFill>
                  <a:schemeClr val="tx1"/>
                </a:solidFill>
              </a:rPr>
              <a:t>егистрация документов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32040" y="4376520"/>
            <a:ext cx="1692188" cy="5340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уведомление аккредитуемого о регистрации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876256" y="4384520"/>
            <a:ext cx="1296144" cy="5102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подкомиссия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11700" y="5373216"/>
            <a:ext cx="1480240" cy="5566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Оценка портфолио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789944" y="4924580"/>
            <a:ext cx="1468768" cy="158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</a:t>
            </a:r>
            <a:r>
              <a:rPr lang="ru-RU" sz="1200" dirty="0" smtClean="0">
                <a:solidFill>
                  <a:schemeClr val="tx1"/>
                </a:solidFill>
              </a:rPr>
              <a:t>рок + 7 дней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283968" y="5394480"/>
            <a:ext cx="1692188" cy="5566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Заседание АК по итогам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266812" y="5999926"/>
            <a:ext cx="1709344" cy="119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</a:t>
            </a:r>
            <a:r>
              <a:rPr lang="ru-RU" sz="1000" dirty="0" smtClean="0">
                <a:solidFill>
                  <a:schemeClr val="tx1"/>
                </a:solidFill>
              </a:rPr>
              <a:t>рок 3 раб. дня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980014" y="5991160"/>
            <a:ext cx="1943612" cy="254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срок: 10 раб. дней со дня регистрации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8" name="Стрелка влево 27"/>
          <p:cNvSpPr/>
          <p:nvPr/>
        </p:nvSpPr>
        <p:spPr>
          <a:xfrm>
            <a:off x="6624228" y="5149295"/>
            <a:ext cx="2052228" cy="1376049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Итого: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28 или 35 раб. дня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cxnSp>
        <p:nvCxnSpPr>
          <p:cNvPr id="30" name="Прямая соединительная линия 29"/>
          <p:cNvCxnSpPr>
            <a:stCxn id="4" idx="4"/>
          </p:cNvCxnSpPr>
          <p:nvPr/>
        </p:nvCxnSpPr>
        <p:spPr>
          <a:xfrm>
            <a:off x="1475656" y="1970084"/>
            <a:ext cx="0" cy="522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endCxn id="6" idx="1"/>
          </p:cNvCxnSpPr>
          <p:nvPr/>
        </p:nvCxnSpPr>
        <p:spPr>
          <a:xfrm>
            <a:off x="2095248" y="2830096"/>
            <a:ext cx="4605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555776" y="1484784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endCxn id="10" idx="0"/>
          </p:cNvCxnSpPr>
          <p:nvPr/>
        </p:nvCxnSpPr>
        <p:spPr>
          <a:xfrm flipH="1">
            <a:off x="3491880" y="1484784"/>
            <a:ext cx="604" cy="21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10" idx="2"/>
            <a:endCxn id="6" idx="0"/>
          </p:cNvCxnSpPr>
          <p:nvPr/>
        </p:nvCxnSpPr>
        <p:spPr>
          <a:xfrm>
            <a:off x="3491880" y="2021492"/>
            <a:ext cx="0" cy="885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stCxn id="6" idx="2"/>
            <a:endCxn id="11" idx="0"/>
          </p:cNvCxnSpPr>
          <p:nvPr/>
        </p:nvCxnSpPr>
        <p:spPr>
          <a:xfrm>
            <a:off x="3491880" y="3550176"/>
            <a:ext cx="604" cy="948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>
            <a:stCxn id="11" idx="2"/>
          </p:cNvCxnSpPr>
          <p:nvPr/>
        </p:nvCxnSpPr>
        <p:spPr>
          <a:xfrm>
            <a:off x="3492484" y="3982224"/>
            <a:ext cx="0" cy="2388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971600" y="4221088"/>
            <a:ext cx="46085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>
            <a:stCxn id="9" idx="2"/>
          </p:cNvCxnSpPr>
          <p:nvPr/>
        </p:nvCxnSpPr>
        <p:spPr>
          <a:xfrm>
            <a:off x="5580112" y="3519328"/>
            <a:ext cx="0" cy="701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971600" y="4221088"/>
            <a:ext cx="0" cy="1994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3492484" y="1484784"/>
            <a:ext cx="44638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>
            <a:endCxn id="14" idx="0"/>
          </p:cNvCxnSpPr>
          <p:nvPr/>
        </p:nvCxnSpPr>
        <p:spPr>
          <a:xfrm>
            <a:off x="7956376" y="1484784"/>
            <a:ext cx="0" cy="188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endCxn id="12" idx="0"/>
          </p:cNvCxnSpPr>
          <p:nvPr/>
        </p:nvCxnSpPr>
        <p:spPr>
          <a:xfrm>
            <a:off x="5580112" y="1484784"/>
            <a:ext cx="0" cy="1080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>
            <a:stCxn id="12" idx="2"/>
            <a:endCxn id="9" idx="0"/>
          </p:cNvCxnSpPr>
          <p:nvPr/>
        </p:nvCxnSpPr>
        <p:spPr>
          <a:xfrm>
            <a:off x="5580112" y="1970084"/>
            <a:ext cx="0" cy="1090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endCxn id="16" idx="1"/>
          </p:cNvCxnSpPr>
          <p:nvPr/>
        </p:nvCxnSpPr>
        <p:spPr>
          <a:xfrm>
            <a:off x="1591192" y="4672552"/>
            <a:ext cx="2856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16" idx="3"/>
          </p:cNvCxnSpPr>
          <p:nvPr/>
        </p:nvCxnSpPr>
        <p:spPr>
          <a:xfrm>
            <a:off x="3234692" y="4672552"/>
            <a:ext cx="14917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stCxn id="20" idx="3"/>
          </p:cNvCxnSpPr>
          <p:nvPr/>
        </p:nvCxnSpPr>
        <p:spPr>
          <a:xfrm>
            <a:off x="4680012" y="4662844"/>
            <a:ext cx="252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 flipV="1">
            <a:off x="6624228" y="4672552"/>
            <a:ext cx="252028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>
            <a:stCxn id="22" idx="3"/>
          </p:cNvCxnSpPr>
          <p:nvPr/>
        </p:nvCxnSpPr>
        <p:spPr>
          <a:xfrm flipV="1">
            <a:off x="8172400" y="4639624"/>
            <a:ext cx="288032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>
            <a:endCxn id="23" idx="1"/>
          </p:cNvCxnSpPr>
          <p:nvPr/>
        </p:nvCxnSpPr>
        <p:spPr>
          <a:xfrm>
            <a:off x="1980014" y="5651540"/>
            <a:ext cx="2316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>
            <a:endCxn id="25" idx="1"/>
          </p:cNvCxnSpPr>
          <p:nvPr/>
        </p:nvCxnSpPr>
        <p:spPr>
          <a:xfrm>
            <a:off x="3691940" y="5672804"/>
            <a:ext cx="5920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V="1">
            <a:off x="1980014" y="5149296"/>
            <a:ext cx="6480418" cy="78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8460432" y="4639624"/>
            <a:ext cx="0" cy="5096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Прямая соединительная линия 114"/>
          <p:cNvCxnSpPr/>
          <p:nvPr/>
        </p:nvCxnSpPr>
        <p:spPr>
          <a:xfrm>
            <a:off x="1980014" y="5157192"/>
            <a:ext cx="0" cy="494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34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Как узнать результаты: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200" b="1" dirty="0" smtClean="0"/>
              <a:t>     Оценка </a:t>
            </a:r>
            <a:r>
              <a:rPr lang="ru-RU" sz="2200" b="1" dirty="0"/>
              <a:t>результата </a:t>
            </a:r>
            <a:r>
              <a:rPr lang="ru-RU" sz="2200" dirty="0"/>
              <a:t>прохождения периодической аккредитации специалиста и решения центральной аккредитационной комиссии и аккредитационной комиссии о признании аккредитуемого прошедшим или не прошедшим периодическую аккредитацию специалиста отражаются в протоколах заседания центральной аккредитационной комиссии и аккредитационной комиссии, подписываемых в день завершения проведения периодической аккредитации специалиста, которые размещаются на официальном сайте федерального </a:t>
            </a:r>
            <a:r>
              <a:rPr lang="ru-RU" sz="2200" dirty="0" err="1"/>
              <a:t>аккредитационного</a:t>
            </a:r>
            <a:r>
              <a:rPr lang="ru-RU" sz="2200" dirty="0"/>
              <a:t> центра в информационно-телекоммуникационной сети «Интернет»."</a:t>
            </a:r>
          </a:p>
          <a:p>
            <a:pPr algn="just" fontAlgn="base"/>
            <a:r>
              <a:rPr lang="ru-RU" sz="2200" b="1" dirty="0" smtClean="0"/>
              <a:t>    По </a:t>
            </a:r>
            <a:r>
              <a:rPr lang="ru-RU" sz="2200" b="1" dirty="0"/>
              <a:t>вопросам</a:t>
            </a:r>
            <a:r>
              <a:rPr lang="ru-RU" sz="2200" dirty="0"/>
              <a:t>, связанным с периодической аккредитацией, можно обращаться </a:t>
            </a:r>
            <a:r>
              <a:rPr lang="ru-RU" dirty="0"/>
              <a:t>в  </a:t>
            </a:r>
            <a:r>
              <a:rPr lang="ru-RU" b="1" u="sng" dirty="0"/>
              <a:t>Медицинскую палату Челябинской области (ул. Воровского, 70, корп. 2, </a:t>
            </a:r>
            <a:r>
              <a:rPr lang="ru-RU" b="1" u="sng" dirty="0" err="1"/>
              <a:t>каб</a:t>
            </a:r>
            <a:r>
              <a:rPr lang="ru-RU" b="1" u="sng" dirty="0"/>
              <a:t>. 404 </a:t>
            </a:r>
            <a:r>
              <a:rPr lang="ru-RU" b="1" u="sng" dirty="0" smtClean="0"/>
              <a:t>            </a:t>
            </a:r>
          </a:p>
          <a:p>
            <a:pPr algn="just" fontAlgn="base"/>
            <a:r>
              <a:rPr lang="ru-RU" b="1" u="sng" dirty="0" smtClean="0"/>
              <a:t>Тел</a:t>
            </a:r>
            <a:r>
              <a:rPr lang="ru-RU" b="1" u="sng" dirty="0"/>
              <a:t>. +7 (351) 260-98-69).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11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dirty="0" smtClean="0"/>
              <a:t>Свидетельство об аккредитации</a:t>
            </a:r>
            <a:endParaRPr lang="ru-RU" sz="3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280" cy="4997152"/>
          </a:xfrm>
        </p:spPr>
        <p:txBody>
          <a:bodyPr/>
          <a:lstStyle/>
          <a:p>
            <a:r>
              <a:rPr lang="ru-RU" dirty="0" smtClean="0"/>
              <a:t>Принят ФЗ от 02.07.2021 № 312-ФЗ «О внесении изменений в Федеральный закон»</a:t>
            </a:r>
          </a:p>
          <a:p>
            <a:pPr marL="0" indent="0">
              <a:buNone/>
            </a:pPr>
            <a:r>
              <a:rPr lang="ru-RU" sz="1200" dirty="0" smtClean="0"/>
              <a:t>Опубликован 02.07.2021г. </a:t>
            </a:r>
            <a:r>
              <a:rPr lang="ru-RU" sz="1200" dirty="0"/>
              <a:t>в</a:t>
            </a:r>
            <a:r>
              <a:rPr lang="ru-RU" sz="1200" dirty="0" smtClean="0"/>
              <a:t>ступает в силу 30.09.2021г.</a:t>
            </a:r>
          </a:p>
          <a:p>
            <a:pPr marL="0" indent="0" algn="just">
              <a:buNone/>
            </a:pPr>
            <a:r>
              <a:rPr lang="ru-RU" sz="1800" dirty="0" smtClean="0"/>
              <a:t>    Согласно ФЗ, лицо считается прошедшим аккредитацию с момента внесения данных о прохождении процедуры в ЕГИС в сфере здравоохранения.</a:t>
            </a:r>
          </a:p>
          <a:p>
            <a:pPr marL="0" indent="0" algn="just">
              <a:buNone/>
            </a:pPr>
            <a:endParaRPr lang="ru-RU" sz="1800" dirty="0" smtClean="0"/>
          </a:p>
          <a:p>
            <a:pPr marL="0" indent="0" algn="just">
              <a:buNone/>
            </a:pPr>
            <a:r>
              <a:rPr lang="ru-RU" sz="1800" dirty="0" smtClean="0"/>
              <a:t>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6833" y="4836512"/>
            <a:ext cx="5184437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Свидетельство </a:t>
            </a:r>
            <a:r>
              <a:rPr lang="ru-RU" dirty="0">
                <a:solidFill>
                  <a:schemeClr val="tx1"/>
                </a:solidFill>
              </a:rPr>
              <a:t>и выписка имеют одинаковую юридическую силу.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Работодатель </a:t>
            </a:r>
            <a:r>
              <a:rPr lang="ru-RU" dirty="0">
                <a:solidFill>
                  <a:schemeClr val="tx1"/>
                </a:solidFill>
              </a:rPr>
              <a:t>самостоятельно получает сведения из ЕГИС.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9231" y="3645024"/>
            <a:ext cx="8296006" cy="10057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Свидетельство об аккредитации специалиста на бумажном носители или выписка о прохождении аккредитации выдается по письменному заявлению аккредитуемого.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Picture 6" descr="Свидетельство об аккредитации специалиста — с доставкой по Москве за 1 ден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9707" y="4365104"/>
            <a:ext cx="2907093" cy="205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56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0" y="609600"/>
            <a:ext cx="9145016" cy="990600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 smtClean="0"/>
              <a:t/>
            </a:r>
            <a:br>
              <a:rPr lang="ru-RU" sz="3000" b="1" dirty="0" smtClean="0"/>
            </a:br>
            <a:r>
              <a:rPr lang="ru-RU" sz="2800" b="1" dirty="0" smtClean="0"/>
              <a:t>Чья </a:t>
            </a:r>
            <a:r>
              <a:rPr lang="ru-RU" sz="2800" b="1" dirty="0"/>
              <a:t>это обязанность — повышать </a:t>
            </a:r>
            <a:r>
              <a:rPr lang="ru-RU" sz="2800" b="1" dirty="0" smtClean="0"/>
              <a:t>квалификацию работника? Обязанность встречная.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200" b="1" i="1" dirty="0" smtClean="0"/>
              <a:t>Работник:</a:t>
            </a:r>
            <a:r>
              <a:rPr lang="ru-RU" sz="2200" dirty="0" smtClean="0"/>
              <a:t> Федеральным законом «Об </a:t>
            </a:r>
            <a:r>
              <a:rPr lang="ru-RU" sz="2200" dirty="0"/>
              <a:t>основах охраны здоровья граждан в РФ» № 323-ФЗ от 21.11.2011 г. установлена </a:t>
            </a:r>
            <a:r>
              <a:rPr lang="ru-RU" sz="2200" b="1" u="sng" dirty="0"/>
              <a:t>обязанность медицинского работника</a:t>
            </a:r>
            <a:r>
              <a:rPr lang="ru-RU" sz="2200" b="1" dirty="0"/>
              <a:t> </a:t>
            </a:r>
            <a:r>
              <a:rPr lang="ru-RU" sz="2200" dirty="0"/>
              <a:t>совершенствовать профессиональные знания и навыки путем обучения по дополнительным профессиональным программам в образовательных и научных организациях (подп. 3 ч.1 ст. 73 Закона</a:t>
            </a:r>
            <a:r>
              <a:rPr lang="ru-RU" sz="2200" dirty="0" smtClean="0"/>
              <a:t>):</a:t>
            </a:r>
          </a:p>
          <a:p>
            <a:pPr algn="just"/>
            <a:r>
              <a:rPr lang="ru-RU" sz="2200" dirty="0"/>
              <a:t> </a:t>
            </a:r>
            <a:r>
              <a:rPr lang="ru-RU" sz="2200" dirty="0" smtClean="0"/>
              <a:t>В соответствии со </a:t>
            </a:r>
            <a:r>
              <a:rPr lang="ru-RU" sz="2200" i="1" dirty="0" smtClean="0"/>
              <a:t>ст</a:t>
            </a:r>
            <a:r>
              <a:rPr lang="ru-RU" sz="2200" i="1" dirty="0"/>
              <a:t>. 100 </a:t>
            </a:r>
            <a:r>
              <a:rPr lang="ru-RU" sz="2200" dirty="0" smtClean="0"/>
              <a:t>ФЗ № 323 от 21.11.2011 медицинской </a:t>
            </a:r>
            <a:r>
              <a:rPr lang="ru-RU" sz="2200" dirty="0"/>
              <a:t>деятельностью могут заниматься лица, прошедшие обучение по программам высшего или среднего медицинского образования, а также имеющие сертификат специалиста.</a:t>
            </a:r>
          </a:p>
          <a:p>
            <a:r>
              <a:rPr lang="ru-RU" sz="2200" b="1" i="1" dirty="0" smtClean="0"/>
              <a:t>Работодатель</a:t>
            </a:r>
            <a:r>
              <a:rPr lang="ru-RU" sz="2200" b="1" i="1" dirty="0"/>
              <a:t>:</a:t>
            </a:r>
            <a:r>
              <a:rPr lang="ru-RU" sz="2200" i="1" dirty="0"/>
              <a:t> </a:t>
            </a:r>
            <a:r>
              <a:rPr lang="ru-RU" sz="2200" dirty="0"/>
              <a:t>Работодатель обязан направлять своих работников на курсы повышения квалификации (</a:t>
            </a:r>
            <a:r>
              <a:rPr lang="ru-RU" sz="2200" dirty="0" err="1"/>
              <a:t>пп</a:t>
            </a:r>
            <a:r>
              <a:rPr lang="ru-RU" sz="2200" dirty="0"/>
              <a:t>. 8 п. 1 ст. 79).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029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147248" cy="864096"/>
          </a:xfrm>
        </p:spPr>
        <p:txBody>
          <a:bodyPr>
            <a:noAutofit/>
          </a:bodyPr>
          <a:lstStyle/>
          <a:p>
            <a:r>
              <a:rPr lang="ru-RU" sz="3000" dirty="0" smtClean="0"/>
              <a:t>Ответственность работодателя и работника за отсутствие действующего сертификата у работника </a:t>
            </a:r>
            <a:endParaRPr lang="ru-RU" sz="3000" dirty="0"/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683568" y="1557941"/>
            <a:ext cx="3888432" cy="1152128"/>
          </a:xfrm>
          <a:prstGeom prst="flowChartPunched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Ответственность работодателя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Блок-схема: перфолента 7"/>
          <p:cNvSpPr/>
          <p:nvPr/>
        </p:nvSpPr>
        <p:spPr>
          <a:xfrm>
            <a:off x="5106942" y="1450985"/>
            <a:ext cx="3528392" cy="1259084"/>
          </a:xfrm>
          <a:prstGeom prst="flowChartPunched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Ответственность работника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2947941"/>
            <a:ext cx="2875430" cy="9044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chemeClr val="tx1"/>
                </a:solidFill>
              </a:rPr>
              <a:t>Руководителя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Штраф от 5 тыс. руб. до 10 тыс. руб.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1600" y="4112798"/>
            <a:ext cx="2875430" cy="16604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u="sng" dirty="0" smtClean="0">
                <a:solidFill>
                  <a:schemeClr val="tx1"/>
                </a:solidFill>
              </a:rPr>
              <a:t>Организацию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Штраф от 100тыс. Руб. до 200 тыс. руб.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Приостановка деятельности до 90 дней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4008" y="2784297"/>
            <a:ext cx="4248472" cy="8607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Отстранение от работы </a:t>
            </a: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н</a:t>
            </a:r>
            <a:r>
              <a:rPr lang="ru-RU" sz="1200" dirty="0" smtClean="0">
                <a:solidFill>
                  <a:schemeClr val="tx1"/>
                </a:solidFill>
              </a:rPr>
              <a:t>а сроком до 2 месяцев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44008" y="3849137"/>
            <a:ext cx="4248472" cy="8760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Перевод на другую должность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Не требующую специального права (сертификата)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00908" y="6239532"/>
            <a:ext cx="4968552" cy="2880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 smtClean="0">
                <a:solidFill>
                  <a:schemeClr val="tx1"/>
                </a:solidFill>
              </a:rPr>
              <a:t>Осн</a:t>
            </a:r>
            <a:r>
              <a:rPr lang="ru-RU" sz="1200" dirty="0" smtClean="0">
                <a:solidFill>
                  <a:schemeClr val="tx1"/>
                </a:solidFill>
              </a:rPr>
              <a:t>: КоАП РФ, ст. 19.20, ст. 14.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4870231"/>
            <a:ext cx="4248472" cy="11619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Увольнение работника по п.9 ч.1 ст. 83 ТФ РФ, если работнику предлагалось пройти повышение квалификации, а он в результате виновных действий или бездействия не прошел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902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712968" cy="1512168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Гражданско-правовая ответственность работодателя за допуск к работе сотрудника, не имеющего соответствующего права осуществлять деятельность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560168"/>
          </a:xfrm>
        </p:spPr>
        <p:txBody>
          <a:bodyPr/>
          <a:lstStyle/>
          <a:p>
            <a:pPr algn="just"/>
            <a:r>
              <a:rPr lang="ru-RU" dirty="0"/>
              <a:t>Если в результате допуска к работе сотрудника, не имеющего соответствующего права осуществлять деятельность, причинен вред, то организация-работодатель возмещает </a:t>
            </a:r>
            <a:r>
              <a:rPr lang="ru-RU" b="1" u="sng" dirty="0"/>
              <a:t>вред, причиненный этим сотрудником</a:t>
            </a:r>
            <a:r>
              <a:rPr lang="ru-RU" dirty="0"/>
              <a:t> при исполнении трудовых обязанностей (п. 1 ст. 1068 ГК РФ</a:t>
            </a:r>
            <a:r>
              <a:rPr lang="ru-RU" dirty="0" smtClean="0"/>
              <a:t>);</a:t>
            </a:r>
          </a:p>
          <a:p>
            <a:pPr algn="just"/>
            <a:r>
              <a:rPr lang="ru-RU" dirty="0"/>
              <a:t>При этом к организации, допустившей к работе сотрудника, не имеющего соответствующего права осуществления деятельности, может быть подан </a:t>
            </a:r>
            <a:r>
              <a:rPr lang="ru-RU" b="1" u="sng" dirty="0"/>
              <a:t>иск о запрещении деятельности, создающей опасность</a:t>
            </a:r>
            <a:r>
              <a:rPr lang="ru-RU" dirty="0"/>
              <a:t> (п. 1 ст. 1065 ГК РФ).</a:t>
            </a:r>
          </a:p>
        </p:txBody>
      </p:sp>
    </p:spTree>
    <p:extLst>
      <p:ext uri="{BB962C8B-B14F-4D97-AF65-F5344CB8AC3E}">
        <p14:creationId xmlns:p14="http://schemas.microsoft.com/office/powerpoint/2010/main" val="16393399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9906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 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0952" y="2492896"/>
            <a:ext cx="4982096" cy="331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62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722</TotalTime>
  <Words>1684</Words>
  <Application>Microsoft Office PowerPoint</Application>
  <PresentationFormat>Экран (4:3)</PresentationFormat>
  <Paragraphs>153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Arial</vt:lpstr>
      <vt:lpstr>Ясность</vt:lpstr>
      <vt:lpstr>Аккредитация  2021 медицинских специалистов </vt:lpstr>
      <vt:lpstr>План презентации</vt:lpstr>
      <vt:lpstr>Определения </vt:lpstr>
      <vt:lpstr>Законодательная база </vt:lpstr>
      <vt:lpstr>Презентация PowerPoint</vt:lpstr>
      <vt:lpstr>Форма проведения аккредитации</vt:lpstr>
      <vt:lpstr>Непрерывное медицинское образование </vt:lpstr>
      <vt:lpstr>Документы для прохождения периодической аккредитации</vt:lpstr>
      <vt:lpstr>Портфолио</vt:lpstr>
      <vt:lpstr>Формирование портфолио на портале   (образец)</vt:lpstr>
      <vt:lpstr>Способы подачи документов и адреса для отправки:</vt:lpstr>
      <vt:lpstr>Срок рассмотрения комплекта документов: </vt:lpstr>
      <vt:lpstr>Порядок проверки документов об образовании:</vt:lpstr>
      <vt:lpstr>Что будет если пакет документов не полный:</vt:lpstr>
      <vt:lpstr>Сроки регистрации документов</vt:lpstr>
      <vt:lpstr>Срок проведения периодической аккредитации</vt:lpstr>
      <vt:lpstr>Процесс и сроки периодической аккредитации  </vt:lpstr>
      <vt:lpstr>Как узнать результаты:</vt:lpstr>
      <vt:lpstr>Свидетельство об аккредитации</vt:lpstr>
      <vt:lpstr> Чья это обязанность — повышать квалификацию работника? Обязанность встречная. </vt:lpstr>
      <vt:lpstr>Ответственность работодателя и работника за отсутствие действующего сертификата у работника </vt:lpstr>
      <vt:lpstr>Гражданско-правовая ответственность работодателя за допуск к работе сотрудника, не имеющего соответствующего права осуществлять деятельность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Валерий</dc:creator>
  <cp:lastModifiedBy>Анна В. Семенова</cp:lastModifiedBy>
  <cp:revision>54</cp:revision>
  <dcterms:created xsi:type="dcterms:W3CDTF">2021-09-21T16:01:26Z</dcterms:created>
  <dcterms:modified xsi:type="dcterms:W3CDTF">2021-10-22T09:07:46Z</dcterms:modified>
</cp:coreProperties>
</file>